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32"/>
  </p:notesMasterIdLst>
  <p:handoutMasterIdLst>
    <p:handoutMasterId r:id="rId33"/>
  </p:handoutMasterIdLst>
  <p:sldIdLst>
    <p:sldId id="309" r:id="rId2"/>
    <p:sldId id="373" r:id="rId3"/>
    <p:sldId id="377" r:id="rId4"/>
    <p:sldId id="378" r:id="rId5"/>
    <p:sldId id="379" r:id="rId6"/>
    <p:sldId id="380" r:id="rId7"/>
    <p:sldId id="381" r:id="rId8"/>
    <p:sldId id="382" r:id="rId9"/>
    <p:sldId id="383" r:id="rId10"/>
    <p:sldId id="384" r:id="rId11"/>
    <p:sldId id="385" r:id="rId12"/>
    <p:sldId id="387" r:id="rId13"/>
    <p:sldId id="342" r:id="rId14"/>
    <p:sldId id="359" r:id="rId15"/>
    <p:sldId id="358" r:id="rId16"/>
    <p:sldId id="356" r:id="rId17"/>
    <p:sldId id="357" r:id="rId18"/>
    <p:sldId id="376" r:id="rId19"/>
    <p:sldId id="390" r:id="rId20"/>
    <p:sldId id="393" r:id="rId21"/>
    <p:sldId id="394" r:id="rId22"/>
    <p:sldId id="366" r:id="rId23"/>
    <p:sldId id="367" r:id="rId24"/>
    <p:sldId id="374" r:id="rId25"/>
    <p:sldId id="389" r:id="rId26"/>
    <p:sldId id="375" r:id="rId27"/>
    <p:sldId id="365" r:id="rId28"/>
    <p:sldId id="364" r:id="rId29"/>
    <p:sldId id="392" r:id="rId30"/>
    <p:sldId id="391" r:id="rId31"/>
  </p:sldIdLst>
  <p:sldSz cx="9144000" cy="6858000" type="screen4x3"/>
  <p:notesSz cx="6645275" cy="9775825"/>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79">
          <p15:clr>
            <a:srgbClr val="A4A3A4"/>
          </p15:clr>
        </p15:guide>
        <p15:guide id="2" pos="209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5" autoAdjust="0"/>
    <p:restoredTop sz="64041" autoAdjust="0"/>
  </p:normalViewPr>
  <p:slideViewPr>
    <p:cSldViewPr>
      <p:cViewPr varScale="1">
        <p:scale>
          <a:sx n="68" d="100"/>
          <a:sy n="68" d="100"/>
        </p:scale>
        <p:origin x="266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1908" y="-78"/>
      </p:cViewPr>
      <p:guideLst>
        <p:guide orient="horz" pos="3079"/>
        <p:guide pos="209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D2F2E66-3D49-8947-B179-322AFADB6FA1}"/>
              </a:ext>
            </a:extLst>
          </p:cNvPr>
          <p:cNvSpPr>
            <a:spLocks noGrp="1" noChangeArrowheads="1"/>
          </p:cNvSpPr>
          <p:nvPr>
            <p:ph type="hdr" sz="quarter"/>
          </p:nvPr>
        </p:nvSpPr>
        <p:spPr bwMode="auto">
          <a:xfrm>
            <a:off x="0" y="0"/>
            <a:ext cx="2879725" cy="4889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24579" name="Rectangle 3">
            <a:extLst>
              <a:ext uri="{FF2B5EF4-FFF2-40B4-BE49-F238E27FC236}">
                <a16:creationId xmlns:a16="http://schemas.microsoft.com/office/drawing/2014/main" id="{0F93A4F4-9DC3-0A41-9C68-055731563A31}"/>
              </a:ext>
            </a:extLst>
          </p:cNvPr>
          <p:cNvSpPr>
            <a:spLocks noGrp="1" noChangeArrowheads="1"/>
          </p:cNvSpPr>
          <p:nvPr>
            <p:ph type="dt" sz="quarter" idx="1"/>
          </p:nvPr>
        </p:nvSpPr>
        <p:spPr bwMode="auto">
          <a:xfrm>
            <a:off x="3763963" y="0"/>
            <a:ext cx="2879725" cy="4889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TW"/>
          </a:p>
        </p:txBody>
      </p:sp>
      <p:sp>
        <p:nvSpPr>
          <p:cNvPr id="24580" name="Rectangle 4">
            <a:extLst>
              <a:ext uri="{FF2B5EF4-FFF2-40B4-BE49-F238E27FC236}">
                <a16:creationId xmlns:a16="http://schemas.microsoft.com/office/drawing/2014/main" id="{8ABC41B2-326C-AD4D-8C77-D6D9EE48F272}"/>
              </a:ext>
            </a:extLst>
          </p:cNvPr>
          <p:cNvSpPr>
            <a:spLocks noGrp="1" noChangeArrowheads="1"/>
          </p:cNvSpPr>
          <p:nvPr>
            <p:ph type="ftr" sz="quarter" idx="2"/>
          </p:nvPr>
        </p:nvSpPr>
        <p:spPr bwMode="auto">
          <a:xfrm>
            <a:off x="0" y="9285288"/>
            <a:ext cx="2879725" cy="48895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24581" name="Rectangle 5">
            <a:extLst>
              <a:ext uri="{FF2B5EF4-FFF2-40B4-BE49-F238E27FC236}">
                <a16:creationId xmlns:a16="http://schemas.microsoft.com/office/drawing/2014/main" id="{27C26162-25E9-3640-BCAC-CA6BA0A6C3A6}"/>
              </a:ext>
            </a:extLst>
          </p:cNvPr>
          <p:cNvSpPr>
            <a:spLocks noGrp="1" noChangeArrowheads="1"/>
          </p:cNvSpPr>
          <p:nvPr>
            <p:ph type="sldNum" sz="quarter" idx="3"/>
          </p:nvPr>
        </p:nvSpPr>
        <p:spPr bwMode="auto">
          <a:xfrm>
            <a:off x="3763963" y="9285288"/>
            <a:ext cx="2879725" cy="48895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B8CBB947-293B-B64E-A30D-41AC7ED488B0}" type="slidenum">
              <a:rPr lang="zh-TW" altLang="en-US"/>
              <a:pPr>
                <a:defRPr/>
              </a:pPr>
              <a:t>‹#›</a:t>
            </a:fld>
            <a:endParaRPr lang="en-US"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6A427314-BDC9-154B-811B-541FB896DBC9}"/>
              </a:ext>
            </a:extLst>
          </p:cNvPr>
          <p:cNvSpPr>
            <a:spLocks noGrp="1" noChangeArrowheads="1"/>
          </p:cNvSpPr>
          <p:nvPr>
            <p:ph type="hdr" sz="quarter"/>
          </p:nvPr>
        </p:nvSpPr>
        <p:spPr bwMode="auto">
          <a:xfrm>
            <a:off x="0" y="0"/>
            <a:ext cx="2879725" cy="4889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92163" name="Rectangle 3">
            <a:extLst>
              <a:ext uri="{FF2B5EF4-FFF2-40B4-BE49-F238E27FC236}">
                <a16:creationId xmlns:a16="http://schemas.microsoft.com/office/drawing/2014/main" id="{71BABE37-5735-C444-8EB9-A927A6BC6F33}"/>
              </a:ext>
            </a:extLst>
          </p:cNvPr>
          <p:cNvSpPr>
            <a:spLocks noGrp="1" noChangeArrowheads="1"/>
          </p:cNvSpPr>
          <p:nvPr>
            <p:ph type="dt" idx="1"/>
          </p:nvPr>
        </p:nvSpPr>
        <p:spPr bwMode="auto">
          <a:xfrm>
            <a:off x="3763963" y="0"/>
            <a:ext cx="2879725" cy="4889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TW"/>
          </a:p>
        </p:txBody>
      </p:sp>
      <p:sp>
        <p:nvSpPr>
          <p:cNvPr id="13316" name="Rectangle 4">
            <a:extLst>
              <a:ext uri="{FF2B5EF4-FFF2-40B4-BE49-F238E27FC236}">
                <a16:creationId xmlns:a16="http://schemas.microsoft.com/office/drawing/2014/main" id="{5D1D496A-96EF-0C4C-8CF4-26A41B071709}"/>
              </a:ext>
            </a:extLst>
          </p:cNvPr>
          <p:cNvSpPr>
            <a:spLocks noGrp="1" noRot="1" noChangeAspect="1" noChangeArrowheads="1" noTextEdit="1"/>
          </p:cNvSpPr>
          <p:nvPr>
            <p:ph type="sldImg" idx="2"/>
          </p:nvPr>
        </p:nvSpPr>
        <p:spPr bwMode="auto">
          <a:xfrm>
            <a:off x="879475" y="733425"/>
            <a:ext cx="4886325" cy="36655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165" name="Rectangle 5">
            <a:extLst>
              <a:ext uri="{FF2B5EF4-FFF2-40B4-BE49-F238E27FC236}">
                <a16:creationId xmlns:a16="http://schemas.microsoft.com/office/drawing/2014/main" id="{F9529FDC-AE21-A340-B7D4-EDF2184B71BB}"/>
              </a:ext>
            </a:extLst>
          </p:cNvPr>
          <p:cNvSpPr>
            <a:spLocks noGrp="1" noChangeArrowheads="1"/>
          </p:cNvSpPr>
          <p:nvPr>
            <p:ph type="body" sz="quarter" idx="3"/>
          </p:nvPr>
        </p:nvSpPr>
        <p:spPr bwMode="auto">
          <a:xfrm>
            <a:off x="665163" y="4643438"/>
            <a:ext cx="5314950" cy="4398962"/>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92166" name="Rectangle 6">
            <a:extLst>
              <a:ext uri="{FF2B5EF4-FFF2-40B4-BE49-F238E27FC236}">
                <a16:creationId xmlns:a16="http://schemas.microsoft.com/office/drawing/2014/main" id="{97C3FB0A-3209-3643-A4E7-77DEF576E087}"/>
              </a:ext>
            </a:extLst>
          </p:cNvPr>
          <p:cNvSpPr>
            <a:spLocks noGrp="1" noChangeArrowheads="1"/>
          </p:cNvSpPr>
          <p:nvPr>
            <p:ph type="ftr" sz="quarter" idx="4"/>
          </p:nvPr>
        </p:nvSpPr>
        <p:spPr bwMode="auto">
          <a:xfrm>
            <a:off x="0" y="9285288"/>
            <a:ext cx="2879725" cy="48895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92167" name="Rectangle 7">
            <a:extLst>
              <a:ext uri="{FF2B5EF4-FFF2-40B4-BE49-F238E27FC236}">
                <a16:creationId xmlns:a16="http://schemas.microsoft.com/office/drawing/2014/main" id="{0CBE8AF8-0538-7A49-8634-1F9E092EFA1A}"/>
              </a:ext>
            </a:extLst>
          </p:cNvPr>
          <p:cNvSpPr>
            <a:spLocks noGrp="1" noChangeArrowheads="1"/>
          </p:cNvSpPr>
          <p:nvPr>
            <p:ph type="sldNum" sz="quarter" idx="5"/>
          </p:nvPr>
        </p:nvSpPr>
        <p:spPr bwMode="auto">
          <a:xfrm>
            <a:off x="3763963" y="9285288"/>
            <a:ext cx="2879725" cy="48895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1A895268-E5B1-EB46-B42C-CA45B8020745}"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Luxo_Jr.#cite_note-2" TargetMode="External"/><Relationship Id="rId13" Type="http://schemas.openxmlformats.org/officeDocument/2006/relationships/hyperlink" Target="https://en.wikipedia.org/wiki/Academy_Award" TargetMode="External"/><Relationship Id="rId3" Type="http://schemas.openxmlformats.org/officeDocument/2006/relationships/hyperlink" Target="https://en.wikipedia.org/wiki/SIGGRAPH" TargetMode="External"/><Relationship Id="rId7" Type="http://schemas.openxmlformats.org/officeDocument/2006/relationships/hyperlink" Target="https://en.wikipedia.org/wiki/Luxo_Jr.#cite_note-The_Pixar_Story_2007-1" TargetMode="External"/><Relationship Id="rId12" Type="http://schemas.openxmlformats.org/officeDocument/2006/relationships/hyperlink" Target="https://en.wikipedia.org/wiki/Luxo_Jr.#cite_note-5"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Disney's_Nine_Old_Men" TargetMode="External"/><Relationship Id="rId11" Type="http://schemas.openxmlformats.org/officeDocument/2006/relationships/hyperlink" Target="https://en.wikipedia.org/wiki/Luxo_Jr.#cite_note-4" TargetMode="External"/><Relationship Id="rId5" Type="http://schemas.openxmlformats.org/officeDocument/2006/relationships/hyperlink" Target="https://en.wikipedia.org/wiki/Shadow_map" TargetMode="External"/><Relationship Id="rId15" Type="http://schemas.openxmlformats.org/officeDocument/2006/relationships/hyperlink" Target="https://en.wikipedia.org/wiki/Computer-generated_imagery" TargetMode="External"/><Relationship Id="rId10" Type="http://schemas.openxmlformats.org/officeDocument/2006/relationships/hyperlink" Target="https://en.wikipedia.org/wiki/Eben_Fiske_Ostby" TargetMode="External"/><Relationship Id="rId4" Type="http://schemas.openxmlformats.org/officeDocument/2006/relationships/hyperlink" Target="https://en.wikipedia.org/wiki/Luxo" TargetMode="External"/><Relationship Id="rId9" Type="http://schemas.openxmlformats.org/officeDocument/2006/relationships/hyperlink" Target="https://en.wikipedia.org/wiki/Procedural_animation" TargetMode="External"/><Relationship Id="rId14" Type="http://schemas.openxmlformats.org/officeDocument/2006/relationships/hyperlink" Target="https://en.wikipedia.org/wiki/Academy_Award_for_Animated_Short_Fil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youtu.be/EXJakVtwEf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投影片圖像版面配置區 1">
            <a:extLst>
              <a:ext uri="{FF2B5EF4-FFF2-40B4-BE49-F238E27FC236}">
                <a16:creationId xmlns:a16="http://schemas.microsoft.com/office/drawing/2014/main" id="{8FB1E4F4-72D4-8C4B-BD8E-39A73DD4706F}"/>
              </a:ext>
            </a:extLst>
          </p:cNvPr>
          <p:cNvSpPr>
            <a:spLocks noGrp="1" noRot="1" noChangeAspect="1" noChangeArrowheads="1" noTextEdit="1"/>
          </p:cNvSpPr>
          <p:nvPr>
            <p:ph type="sldImg"/>
          </p:nvPr>
        </p:nvSpPr>
        <p:spPr>
          <a:ln/>
        </p:spPr>
      </p:sp>
      <p:sp>
        <p:nvSpPr>
          <p:cNvPr id="29698" name="備忘稿版面配置區 2">
            <a:extLst>
              <a:ext uri="{FF2B5EF4-FFF2-40B4-BE49-F238E27FC236}">
                <a16:creationId xmlns:a16="http://schemas.microsoft.com/office/drawing/2014/main" id="{13E216A4-3CFB-2D42-BE08-159106FC62B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Arial" panose="020B0604020202020204" pitchFamily="34" charset="0"/>
              </a:rPr>
              <a:t>Lasseter's aim was to finish the short film for the 1986 </a:t>
            </a:r>
            <a:r>
              <a:rPr lang="en-US" altLang="en-US">
                <a:latin typeface="Arial" panose="020B0604020202020204" pitchFamily="34" charset="0"/>
                <a:hlinkClick r:id="rId3" tooltip="SIGGRAPH"/>
              </a:rPr>
              <a:t>SIGGRAPH</a:t>
            </a:r>
            <a:r>
              <a:rPr lang="en-US" altLang="en-US">
                <a:latin typeface="Arial" panose="020B0604020202020204" pitchFamily="34" charset="0"/>
              </a:rPr>
              <a:t>, an annual computer graphics conference attended by thousands of industry professionals. The film would come from his experiments with modeling his </a:t>
            </a:r>
            <a:r>
              <a:rPr lang="en-US" altLang="en-US">
                <a:latin typeface="Arial" panose="020B0604020202020204" pitchFamily="34" charset="0"/>
                <a:hlinkClick r:id="rId4" tooltip="Luxo"/>
              </a:rPr>
              <a:t>Luxo</a:t>
            </a:r>
            <a:r>
              <a:rPr lang="en-US" altLang="en-US">
                <a:latin typeface="Arial" panose="020B0604020202020204" pitchFamily="34" charset="0"/>
              </a:rPr>
              <a:t> lamp. Lasseter worked to improve the story within the allotted two minutes. In animation, the film demonstrates the use of </a:t>
            </a:r>
            <a:r>
              <a:rPr lang="en-US" altLang="en-US">
                <a:latin typeface="Arial" panose="020B0604020202020204" pitchFamily="34" charset="0"/>
                <a:hlinkClick r:id="rId5" tooltip="Shadow map"/>
              </a:rPr>
              <a:t>shadow maps</a:t>
            </a:r>
            <a:r>
              <a:rPr lang="en-US" altLang="en-US">
                <a:latin typeface="Arial" panose="020B0604020202020204" pitchFamily="34" charset="0"/>
              </a:rPr>
              <a:t> within the rendering software. Lasseter applied the classic animation principles popularized by </a:t>
            </a:r>
            <a:r>
              <a:rPr lang="en-US" altLang="en-US">
                <a:latin typeface="Arial" panose="020B0604020202020204" pitchFamily="34" charset="0"/>
                <a:hlinkClick r:id="rId6" tooltip="Disney's Nine Old Men"/>
              </a:rPr>
              <a:t>Disney's Nine Old Men</a:t>
            </a:r>
            <a:r>
              <a:rPr lang="en-US" altLang="en-US">
                <a:latin typeface="Arial" panose="020B0604020202020204" pitchFamily="34" charset="0"/>
              </a:rPr>
              <a:t> to convey the lamps' emotions. Catmull and Lasseter worked around the clock, and Lasseter even took a sleeping bag into work and slept under his desk, ready to work early the next morning.</a:t>
            </a:r>
            <a:r>
              <a:rPr lang="en-US" altLang="en-US" baseline="30000">
                <a:latin typeface="Arial" panose="020B0604020202020204" pitchFamily="34" charset="0"/>
                <a:hlinkClick r:id="rId7"/>
              </a:rPr>
              <a:t>[1]</a:t>
            </a:r>
            <a:r>
              <a:rPr lang="en-US" altLang="en-US">
                <a:latin typeface="Arial" panose="020B0604020202020204" pitchFamily="34" charset="0"/>
              </a:rPr>
              <a:t> In total it took about four and a half months to do.</a:t>
            </a:r>
            <a:r>
              <a:rPr lang="en-US" altLang="en-US" baseline="30000">
                <a:latin typeface="Arial" panose="020B0604020202020204" pitchFamily="34" charset="0"/>
                <a:hlinkClick r:id="rId8"/>
              </a:rPr>
              <a:t>[2]</a:t>
            </a:r>
            <a:endParaRPr lang="en-US" altLang="en-US" baseline="30000">
              <a:latin typeface="Arial" panose="020B0604020202020204" pitchFamily="34" charset="0"/>
            </a:endParaRPr>
          </a:p>
          <a:p>
            <a:endParaRPr lang="en-US" altLang="en-US" baseline="30000">
              <a:latin typeface="Arial" panose="020B0604020202020204" pitchFamily="34" charset="0"/>
            </a:endParaRPr>
          </a:p>
          <a:p>
            <a:r>
              <a:rPr lang="en-US" altLang="en-US" i="1">
                <a:latin typeface="Arial" panose="020B0604020202020204" pitchFamily="34" charset="0"/>
              </a:rPr>
              <a:t>Luxo Jr.</a:t>
            </a:r>
            <a:r>
              <a:rPr lang="en-US" altLang="en-US">
                <a:latin typeface="Arial" panose="020B0604020202020204" pitchFamily="34" charset="0"/>
              </a:rPr>
              <a:t> is regarded as a breakthrough in the animation medium as a whole, changing traditionalists' interpretation of computer animation. The short was the first work of animation to use </a:t>
            </a:r>
            <a:r>
              <a:rPr lang="en-US" altLang="en-US">
                <a:latin typeface="Arial" panose="020B0604020202020204" pitchFamily="34" charset="0"/>
                <a:hlinkClick r:id="rId9" tooltip="Procedural animation"/>
              </a:rPr>
              <a:t>procedural animation</a:t>
            </a:r>
            <a:r>
              <a:rPr lang="en-US" altLang="en-US">
                <a:latin typeface="Arial" panose="020B0604020202020204" pitchFamily="34" charset="0"/>
              </a:rPr>
              <a:t>, the software written by </a:t>
            </a:r>
            <a:r>
              <a:rPr lang="en-US" altLang="en-US">
                <a:latin typeface="Arial" panose="020B0604020202020204" pitchFamily="34" charset="0"/>
                <a:hlinkClick r:id="rId10" tooltip="Eben Fiske Ostby"/>
              </a:rPr>
              <a:t>Eben Ostby</a:t>
            </a:r>
            <a:r>
              <a:rPr lang="en-US" altLang="en-US">
                <a:latin typeface="Arial" panose="020B0604020202020204" pitchFamily="34" charset="0"/>
              </a:rPr>
              <a:t>.</a:t>
            </a:r>
            <a:r>
              <a:rPr lang="en-US" altLang="en-US" baseline="30000">
                <a:latin typeface="Arial" panose="020B0604020202020204" pitchFamily="34" charset="0"/>
                <a:hlinkClick r:id="rId11"/>
              </a:rPr>
              <a:t>[4]</a:t>
            </a:r>
            <a:r>
              <a:rPr lang="en-US" altLang="en-US" baseline="30000">
                <a:latin typeface="Arial" panose="020B0604020202020204" pitchFamily="34" charset="0"/>
                <a:hlinkClick r:id="rId12"/>
              </a:rPr>
              <a:t>[5]</a:t>
            </a:r>
            <a:r>
              <a:rPr lang="en-US" altLang="en-US">
                <a:latin typeface="Arial" panose="020B0604020202020204" pitchFamily="34" charset="0"/>
              </a:rPr>
              <a:t> It received an </a:t>
            </a:r>
            <a:r>
              <a:rPr lang="en-US" altLang="en-US">
                <a:latin typeface="Arial" panose="020B0604020202020204" pitchFamily="34" charset="0"/>
                <a:hlinkClick r:id="rId13" tooltip="Academy Award"/>
              </a:rPr>
              <a:t>Academy Award</a:t>
            </a:r>
            <a:r>
              <a:rPr lang="en-US" altLang="en-US">
                <a:latin typeface="Arial" panose="020B0604020202020204" pitchFamily="34" charset="0"/>
              </a:rPr>
              <a:t>nomination for </a:t>
            </a:r>
            <a:r>
              <a:rPr lang="en-US" altLang="en-US">
                <a:latin typeface="Arial" panose="020B0604020202020204" pitchFamily="34" charset="0"/>
                <a:hlinkClick r:id="rId14" tooltip="Academy Award for Animated Short Film"/>
              </a:rPr>
              <a:t>Best Animated Short Film</a:t>
            </a:r>
            <a:r>
              <a:rPr lang="en-US" altLang="en-US">
                <a:latin typeface="Arial" panose="020B0604020202020204" pitchFamily="34" charset="0"/>
              </a:rPr>
              <a:t>, becoming the first </a:t>
            </a:r>
            <a:r>
              <a:rPr lang="en-US" altLang="en-US">
                <a:latin typeface="Arial" panose="020B0604020202020204" pitchFamily="34" charset="0"/>
                <a:hlinkClick r:id="rId15" tooltip="Computer-generated imagery"/>
              </a:rPr>
              <a:t>CGI</a:t>
            </a:r>
            <a:r>
              <a:rPr lang="en-US" altLang="en-US">
                <a:latin typeface="Arial" panose="020B0604020202020204" pitchFamily="34" charset="0"/>
              </a:rPr>
              <a:t> film nominated for an Academy Award.</a:t>
            </a:r>
          </a:p>
        </p:txBody>
      </p:sp>
      <p:sp>
        <p:nvSpPr>
          <p:cNvPr id="29699" name="投影片編號版面配置區 3">
            <a:extLst>
              <a:ext uri="{FF2B5EF4-FFF2-40B4-BE49-F238E27FC236}">
                <a16:creationId xmlns:a16="http://schemas.microsoft.com/office/drawing/2014/main" id="{869025AF-0517-4740-8331-6DEB93DB578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189F9E7-1E7D-9C45-826A-C7871C9CDDB6}" type="slidenum">
              <a:rPr lang="zh-TW" altLang="en-US"/>
              <a:pPr>
                <a:spcBef>
                  <a:spcPct val="0"/>
                </a:spcBef>
              </a:pPr>
              <a:t>14</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EE052397-600E-6449-B0F7-518D268CD1D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31C9022-8A60-454A-8F14-3C3873599835}" type="slidenum">
              <a:rPr lang="zh-TW" altLang="en-US"/>
              <a:pPr>
                <a:spcBef>
                  <a:spcPct val="0"/>
                </a:spcBef>
              </a:pPr>
              <a:t>16</a:t>
            </a:fld>
            <a:endParaRPr lang="en-US" altLang="zh-TW"/>
          </a:p>
        </p:txBody>
      </p:sp>
      <p:sp>
        <p:nvSpPr>
          <p:cNvPr id="32770" name="Rectangle 2">
            <a:extLst>
              <a:ext uri="{FF2B5EF4-FFF2-40B4-BE49-F238E27FC236}">
                <a16:creationId xmlns:a16="http://schemas.microsoft.com/office/drawing/2014/main" id="{692D6604-67EF-3242-87E6-F657053D22E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BAFD09F5-E81E-F34F-A9D6-CB86FFE0444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a:latin typeface="Arial" panose="020B0604020202020204" pitchFamily="34" charset="0"/>
              </a:rPr>
              <a:t>Ludwig Mies van der Rohe, along with Walter Gropius and Le Corbusier, is widely regarded as one of the pioneering masters of modern architecture </a:t>
            </a:r>
            <a:endParaRPr lang="zh-TW"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投影片圖像版面配置區 1">
            <a:extLst>
              <a:ext uri="{FF2B5EF4-FFF2-40B4-BE49-F238E27FC236}">
                <a16:creationId xmlns:a16="http://schemas.microsoft.com/office/drawing/2014/main" id="{33A6EFDF-EA0A-A44C-8D74-B2EE44839E1A}"/>
              </a:ext>
            </a:extLst>
          </p:cNvPr>
          <p:cNvSpPr>
            <a:spLocks noGrp="1" noRot="1" noChangeAspect="1" noChangeArrowheads="1" noTextEdit="1"/>
          </p:cNvSpPr>
          <p:nvPr>
            <p:ph type="sldImg"/>
          </p:nvPr>
        </p:nvSpPr>
        <p:spPr>
          <a:ln/>
        </p:spPr>
      </p:sp>
      <p:sp>
        <p:nvSpPr>
          <p:cNvPr id="36866" name="備忘稿版面配置區 2">
            <a:extLst>
              <a:ext uri="{FF2B5EF4-FFF2-40B4-BE49-F238E27FC236}">
                <a16:creationId xmlns:a16="http://schemas.microsoft.com/office/drawing/2014/main" id="{64B0B81D-3A2A-1348-BED4-50A69D32575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Arial" panose="020B0604020202020204" pitchFamily="34" charset="0"/>
              </a:rPr>
              <a:t>http://s2016.siggraph.org/production-sessions/sessions/industrial-light-magic-presents-visual-effects-star-wars-force-awakens</a:t>
            </a:r>
          </a:p>
          <a:p>
            <a:endParaRPr lang="en-US" altLang="en-US">
              <a:latin typeface="Arial" panose="020B0604020202020204" pitchFamily="34" charset="0"/>
            </a:endParaRPr>
          </a:p>
          <a:p>
            <a:r>
              <a:rPr lang="en-US" altLang="en-US">
                <a:latin typeface="Arial" panose="020B0604020202020204" pitchFamily="34" charset="0"/>
              </a:rPr>
              <a:t>The ILM team discusses the range of challenges presented by bringing the latest installment in the storied "Star Wars" series to life. Utilizing a seamless blend of practical effects, sets, locations, and cutting-edge digital animation and visual effects, the team summarizes how they created an array of the film’s 2100 visual-effects shots.</a:t>
            </a:r>
          </a:p>
        </p:txBody>
      </p:sp>
      <p:sp>
        <p:nvSpPr>
          <p:cNvPr id="36867" name="投影片編號版面配置區 3">
            <a:extLst>
              <a:ext uri="{FF2B5EF4-FFF2-40B4-BE49-F238E27FC236}">
                <a16:creationId xmlns:a16="http://schemas.microsoft.com/office/drawing/2014/main" id="{A14A7CE7-6169-F541-BB74-6C84C176ACF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739459-C044-A844-9324-3973E8DFE345}" type="slidenum">
              <a:rPr lang="zh-TW" altLang="en-US"/>
              <a:pPr>
                <a:spcBef>
                  <a:spcPct val="0"/>
                </a:spcBef>
              </a:pPr>
              <a:t>19</a:t>
            </a:fld>
            <a:endParaRPr lang="en-US"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kern="1200" dirty="0">
                <a:solidFill>
                  <a:schemeClr val="tx1"/>
                </a:solidFill>
                <a:effectLst/>
                <a:latin typeface="Arial" charset="0"/>
                <a:ea typeface="+mn-ea"/>
                <a:cs typeface="+mn-cs"/>
              </a:rPr>
              <a:t>Lumen is </a:t>
            </a:r>
            <a:r>
              <a:rPr lang="en" altLang="zh-TW" sz="1200" b="0" i="1" kern="1200" dirty="0">
                <a:solidFill>
                  <a:schemeClr val="tx1"/>
                </a:solidFill>
                <a:effectLst/>
                <a:latin typeface="Arial" charset="0"/>
                <a:ea typeface="+mn-ea"/>
                <a:cs typeface="+mn-cs"/>
              </a:rPr>
              <a:t>Unreal Engine 5</a:t>
            </a:r>
            <a:r>
              <a:rPr lang="en" altLang="zh-TW" sz="1200" b="0" i="0" kern="1200" dirty="0">
                <a:solidFill>
                  <a:schemeClr val="tx1"/>
                </a:solidFill>
                <a:effectLst/>
                <a:latin typeface="Arial" charset="0"/>
                <a:ea typeface="+mn-ea"/>
                <a:cs typeface="+mn-cs"/>
              </a:rPr>
              <a:t>’s fully dynamic global illumination and reflection system, scaling from next generation console games to high-end PC visualizations. This talk will dive into how Lumen works, from software ray tracing with signed distance fields, to virtualized surface caching, hardware ray tracing, final gathering, and reflections. We’ll also show how Lumen solved indirect lighting in a large-scale procedural city in ‘</a:t>
            </a:r>
            <a:r>
              <a:rPr lang="en" altLang="zh-TW" sz="1200" b="0" i="1" kern="1200" dirty="0">
                <a:solidFill>
                  <a:schemeClr val="tx1"/>
                </a:solidFill>
                <a:effectLst/>
                <a:latin typeface="Arial" charset="0"/>
                <a:ea typeface="+mn-ea"/>
                <a:cs typeface="+mn-cs"/>
              </a:rPr>
              <a:t>The Matrix Awakens</a:t>
            </a:r>
            <a:r>
              <a:rPr lang="en" altLang="zh-TW" sz="1200" b="0" i="0" u="none" strike="noStrike" kern="1200" dirty="0">
                <a:solidFill>
                  <a:schemeClr val="tx1"/>
                </a:solidFill>
                <a:effectLst/>
                <a:latin typeface="Arial" charset="0"/>
                <a:ea typeface="+mn-ea"/>
                <a:cs typeface="+mn-cs"/>
              </a:rPr>
              <a:t>’, including an emissive-only night mode.</a:t>
            </a:r>
          </a:p>
          <a:p>
            <a:endParaRPr kumimoji="1" lang="en" altLang="zh-TW" sz="1200" b="0" i="0" u="none" strike="noStrike" kern="1200" dirty="0">
              <a:solidFill>
                <a:schemeClr val="tx1"/>
              </a:solidFill>
              <a:effectLst/>
              <a:latin typeface="Arial" charset="0"/>
              <a:ea typeface="+mn-ea"/>
              <a:cs typeface="+mn-cs"/>
            </a:endParaRPr>
          </a:p>
          <a:p>
            <a:r>
              <a:rPr kumimoji="1" lang="en" altLang="zh-TW" dirty="0"/>
              <a:t>https://</a:t>
            </a:r>
            <a:r>
              <a:rPr kumimoji="1" lang="en" altLang="zh-TW" dirty="0" err="1"/>
              <a:t>advances.realtimerendering.com</a:t>
            </a:r>
            <a:r>
              <a:rPr kumimoji="1" lang="en" altLang="zh-TW" dirty="0"/>
              <a:t>/s2022/</a:t>
            </a:r>
            <a:r>
              <a:rPr kumimoji="1" lang="en" altLang="zh-TW" dirty="0" err="1"/>
              <a:t>index.html</a:t>
            </a:r>
            <a:endParaRPr kumimoji="1" lang="zh-TW" altLang="en-US" dirty="0"/>
          </a:p>
        </p:txBody>
      </p:sp>
      <p:sp>
        <p:nvSpPr>
          <p:cNvPr id="4" name="投影片編號版面配置區 3"/>
          <p:cNvSpPr>
            <a:spLocks noGrp="1"/>
          </p:cNvSpPr>
          <p:nvPr>
            <p:ph type="sldNum" sz="quarter" idx="5"/>
          </p:nvPr>
        </p:nvSpPr>
        <p:spPr/>
        <p:txBody>
          <a:bodyPr/>
          <a:lstStyle/>
          <a:p>
            <a:pPr>
              <a:defRPr/>
            </a:pPr>
            <a:fld id="{1A895268-E5B1-EB46-B42C-CA45B8020745}" type="slidenum">
              <a:rPr lang="zh-TW" altLang="en-US" smtClean="0"/>
              <a:pPr>
                <a:defRPr/>
              </a:pPr>
              <a:t>20</a:t>
            </a:fld>
            <a:endParaRPr lang="en-US" altLang="zh-TW"/>
          </a:p>
        </p:txBody>
      </p:sp>
    </p:spTree>
    <p:extLst>
      <p:ext uri="{BB962C8B-B14F-4D97-AF65-F5344CB8AC3E}">
        <p14:creationId xmlns:p14="http://schemas.microsoft.com/office/powerpoint/2010/main" val="294413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kern="1200" dirty="0">
                <a:solidFill>
                  <a:schemeClr val="tx1"/>
                </a:solidFill>
                <a:effectLst/>
                <a:latin typeface="Arial" charset="0"/>
                <a:ea typeface="+mn-ea"/>
                <a:cs typeface="+mn-cs"/>
              </a:rPr>
              <a:t>Enemies </a:t>
            </a:r>
            <a:r>
              <a:rPr lang="en" altLang="zh-TW" sz="1200" b="0" i="0" u="none" strike="noStrike" kern="1200" dirty="0">
                <a:solidFill>
                  <a:schemeClr val="tx1"/>
                </a:solidFill>
                <a:effectLst/>
                <a:latin typeface="Arial" charset="0"/>
                <a:ea typeface="+mn-ea"/>
                <a:cs typeface="+mn-cs"/>
              </a:rPr>
              <a:t>is the latest real-time short film produced by the Unity Demo Team.</a:t>
            </a:r>
            <a:endParaRPr kumimoji="1" lang="zh-TW" altLang="en-US" dirty="0"/>
          </a:p>
        </p:txBody>
      </p:sp>
      <p:sp>
        <p:nvSpPr>
          <p:cNvPr id="4" name="投影片編號版面配置區 3"/>
          <p:cNvSpPr>
            <a:spLocks noGrp="1"/>
          </p:cNvSpPr>
          <p:nvPr>
            <p:ph type="sldNum" sz="quarter" idx="5"/>
          </p:nvPr>
        </p:nvSpPr>
        <p:spPr/>
        <p:txBody>
          <a:bodyPr/>
          <a:lstStyle/>
          <a:p>
            <a:pPr>
              <a:defRPr/>
            </a:pPr>
            <a:fld id="{1A895268-E5B1-EB46-B42C-CA45B8020745}" type="slidenum">
              <a:rPr lang="zh-TW" altLang="en-US" smtClean="0"/>
              <a:pPr>
                <a:defRPr/>
              </a:pPr>
              <a:t>21</a:t>
            </a:fld>
            <a:endParaRPr lang="en-US" altLang="zh-TW"/>
          </a:p>
        </p:txBody>
      </p:sp>
    </p:spTree>
    <p:extLst>
      <p:ext uri="{BB962C8B-B14F-4D97-AF65-F5344CB8AC3E}">
        <p14:creationId xmlns:p14="http://schemas.microsoft.com/office/powerpoint/2010/main" val="276915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投影片圖像版面配置區 1">
            <a:extLst>
              <a:ext uri="{FF2B5EF4-FFF2-40B4-BE49-F238E27FC236}">
                <a16:creationId xmlns:a16="http://schemas.microsoft.com/office/drawing/2014/main" id="{FC3D19F3-AB0D-B54E-B5D2-F4EFFB3A9A16}"/>
              </a:ext>
            </a:extLst>
          </p:cNvPr>
          <p:cNvSpPr>
            <a:spLocks noGrp="1" noRot="1" noChangeAspect="1" noChangeArrowheads="1" noTextEdit="1"/>
          </p:cNvSpPr>
          <p:nvPr>
            <p:ph type="sldImg"/>
          </p:nvPr>
        </p:nvSpPr>
        <p:spPr>
          <a:ln/>
        </p:spPr>
      </p:sp>
      <p:sp>
        <p:nvSpPr>
          <p:cNvPr id="44034" name="備忘稿版面配置區 2">
            <a:extLst>
              <a:ext uri="{FF2B5EF4-FFF2-40B4-BE49-F238E27FC236}">
                <a16:creationId xmlns:a16="http://schemas.microsoft.com/office/drawing/2014/main" id="{78B79F1B-07C5-034D-AB8B-2E037119ED7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a:latin typeface="Arial" panose="020B0604020202020204" pitchFamily="34" charset="0"/>
              </a:rPr>
              <a:t>We propose a method for fabricating deformable objects with spatially varying elasticity using 3D printing. Using a single, relatively stiff printer material, our method designs an assembly of small-scale microstructures that have the effect of a softer material at the object scale, with properties depending on the microstructure used in each part of the object. We build on work in the area of metamaterials, using numerical optimization to design tiled microstructures with desired properties, but with the key difference that our method designs families of related structures that can be interpolated to smoothly vary the material properties over a wide range. To create an object with spatially varying elastic properties, we tile the object's interior with microstructures drawn from these families, generating a different microstructure for each cell using an efficient algorithm to select compatible structures for neighboring cells. We show results computed for both 2D and 3D objects, validating several 2D and 3D printed structures using standard material tests as well as demonstrating various example applications.</a:t>
            </a:r>
            <a:endParaRPr lang="zh-TW" altLang="en-US">
              <a:latin typeface="Arial" panose="020B0604020202020204" pitchFamily="34" charset="0"/>
            </a:endParaRPr>
          </a:p>
        </p:txBody>
      </p:sp>
      <p:sp>
        <p:nvSpPr>
          <p:cNvPr id="44035" name="投影片編號版面配置區 3">
            <a:extLst>
              <a:ext uri="{FF2B5EF4-FFF2-40B4-BE49-F238E27FC236}">
                <a16:creationId xmlns:a16="http://schemas.microsoft.com/office/drawing/2014/main" id="{3F35C418-A84C-0243-9DED-7B4A82D4281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1118EBB-4748-F749-B51D-E690CEC7C5E4}" type="slidenum">
              <a:rPr lang="zh-TW" altLang="en-US"/>
              <a:pPr>
                <a:spcBef>
                  <a:spcPct val="0"/>
                </a:spcBef>
              </a:pPr>
              <a:t>25</a:t>
            </a:fld>
            <a:endParaRPr lang="en-US"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9C522F5-1C5A-A84A-AAC5-FF0DAEFB8BF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B497DE7-130D-554F-8B6A-F61CD214697B}" type="slidenum">
              <a:rPr lang="zh-TW" altLang="en-US"/>
              <a:pPr>
                <a:spcBef>
                  <a:spcPct val="0"/>
                </a:spcBef>
              </a:pPr>
              <a:t>26</a:t>
            </a:fld>
            <a:endParaRPr lang="en-US" altLang="zh-TW"/>
          </a:p>
        </p:txBody>
      </p:sp>
      <p:sp>
        <p:nvSpPr>
          <p:cNvPr id="46082" name="Rectangle 2">
            <a:extLst>
              <a:ext uri="{FF2B5EF4-FFF2-40B4-BE49-F238E27FC236}">
                <a16:creationId xmlns:a16="http://schemas.microsoft.com/office/drawing/2014/main" id="{98BA4FC0-493B-8D4B-95F6-8B5AE8D8A8D6}"/>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DAD58F5E-D89C-6048-ADB1-DAB7924DC2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a:latin typeface="Arial" panose="020B0604020202020204" pitchFamily="34" charset="0"/>
              </a:rPr>
              <a:t>Jump to 1:15 of the video!</a:t>
            </a:r>
          </a:p>
          <a:p>
            <a:pPr eaLnBrk="1" hangingPunct="1"/>
            <a:endParaRPr lang="en-US" altLang="zh-TW">
              <a:latin typeface="Arial" panose="020B0604020202020204" pitchFamily="34" charset="0"/>
            </a:endParaRPr>
          </a:p>
          <a:p>
            <a:pPr eaLnBrk="1" hangingPunct="1"/>
            <a:r>
              <a:rPr lang="en-US" altLang="zh-TW">
                <a:latin typeface="Arial" panose="020B0604020202020204" pitchFamily="34" charset="0"/>
              </a:rPr>
              <a:t>Our biomechanical simulation and control framework can model the human hand performing tasks such as writing (a-b), and typing on a keyboard (c). We can also simulate clinical conditions such as boutonniere deformity (</a:t>
            </a:r>
            <a:r>
              <a:rPr lang="zh-TW" altLang="en-US">
                <a:latin typeface="Arial" panose="020B0604020202020204" pitchFamily="34" charset="0"/>
              </a:rPr>
              <a:t>鈕扣孔式變形</a:t>
            </a:r>
            <a:r>
              <a:rPr lang="en-US" altLang="zh-TW">
                <a:latin typeface="Arial" panose="020B0604020202020204" pitchFamily="34" charset="0"/>
              </a:rPr>
              <a:t>) (d) by cutting a tendon insertion.</a:t>
            </a:r>
          </a:p>
          <a:p>
            <a:pPr eaLnBrk="1" hangingPunct="1"/>
            <a:r>
              <a:rPr lang="en-US" altLang="zh-TW">
                <a:latin typeface="Arial" panose="020B0604020202020204" pitchFamily="34" charset="0"/>
                <a:hlinkClick r:id="rId3" tooltip="分享連結"/>
              </a:rPr>
              <a:t>https://youtu.be/EXJakVtwEfc</a:t>
            </a:r>
            <a:endParaRPr lang="en-US" altLang="zh-TW">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20">
            <a:extLst>
              <a:ext uri="{FF2B5EF4-FFF2-40B4-BE49-F238E27FC236}">
                <a16:creationId xmlns:a16="http://schemas.microsoft.com/office/drawing/2014/main" id="{E23C1CC9-8BDD-934A-BD08-B28F7DA61D9D}"/>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5" name="Rectangle 21">
            <a:extLst>
              <a:ext uri="{FF2B5EF4-FFF2-40B4-BE49-F238E27FC236}">
                <a16:creationId xmlns:a16="http://schemas.microsoft.com/office/drawing/2014/main" id="{8CC6ADD6-BBCF-7F4A-A05D-54E33D33EF82}"/>
              </a:ext>
            </a:extLst>
          </p:cNvPr>
          <p:cNvSpPr>
            <a:spLocks noGrp="1" noChangeArrowheads="1"/>
          </p:cNvSpPr>
          <p:nvPr>
            <p:ph type="sldNum" sz="quarter" idx="11"/>
          </p:nvPr>
        </p:nvSpPr>
        <p:spPr>
          <a:ln/>
        </p:spPr>
        <p:txBody>
          <a:bodyPr/>
          <a:lstStyle>
            <a:lvl1pPr>
              <a:defRPr/>
            </a:lvl1pPr>
          </a:lstStyle>
          <a:p>
            <a:pPr>
              <a:defRPr/>
            </a:pPr>
            <a:fld id="{03E51187-C278-0E44-A04A-397E2F79ED78}" type="slidenum">
              <a:rPr lang="zh-TW" altLang="en-US"/>
              <a:pPr>
                <a:defRPr/>
              </a:pPr>
              <a:t>‹#›</a:t>
            </a:fld>
            <a:endParaRPr lang="en-US" altLang="zh-TW"/>
          </a:p>
        </p:txBody>
      </p:sp>
    </p:spTree>
    <p:extLst>
      <p:ext uri="{BB962C8B-B14F-4D97-AF65-F5344CB8AC3E}">
        <p14:creationId xmlns:p14="http://schemas.microsoft.com/office/powerpoint/2010/main" val="2925216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0">
            <a:extLst>
              <a:ext uri="{FF2B5EF4-FFF2-40B4-BE49-F238E27FC236}">
                <a16:creationId xmlns:a16="http://schemas.microsoft.com/office/drawing/2014/main" id="{E28B2B0C-D20B-A348-8472-131442DC7C92}"/>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5" name="Rectangle 21">
            <a:extLst>
              <a:ext uri="{FF2B5EF4-FFF2-40B4-BE49-F238E27FC236}">
                <a16:creationId xmlns:a16="http://schemas.microsoft.com/office/drawing/2014/main" id="{0B84B6F3-BDBF-864B-AB5C-AD4071F900BE}"/>
              </a:ext>
            </a:extLst>
          </p:cNvPr>
          <p:cNvSpPr>
            <a:spLocks noGrp="1" noChangeArrowheads="1"/>
          </p:cNvSpPr>
          <p:nvPr>
            <p:ph type="sldNum" sz="quarter" idx="11"/>
          </p:nvPr>
        </p:nvSpPr>
        <p:spPr>
          <a:ln/>
        </p:spPr>
        <p:txBody>
          <a:bodyPr/>
          <a:lstStyle>
            <a:lvl1pPr>
              <a:defRPr/>
            </a:lvl1pPr>
          </a:lstStyle>
          <a:p>
            <a:pPr>
              <a:defRPr/>
            </a:pPr>
            <a:fld id="{92B7CB66-9C36-5740-8572-F83949B9E56A}" type="slidenum">
              <a:rPr lang="zh-TW" altLang="en-US"/>
              <a:pPr>
                <a:defRPr/>
              </a:pPr>
              <a:t>‹#›</a:t>
            </a:fld>
            <a:endParaRPr lang="en-US" altLang="zh-TW"/>
          </a:p>
        </p:txBody>
      </p:sp>
    </p:spTree>
    <p:extLst>
      <p:ext uri="{BB962C8B-B14F-4D97-AF65-F5344CB8AC3E}">
        <p14:creationId xmlns:p14="http://schemas.microsoft.com/office/powerpoint/2010/main" val="352131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48450" y="0"/>
            <a:ext cx="2114550" cy="64770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304800" y="0"/>
            <a:ext cx="6191250" cy="64770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0">
            <a:extLst>
              <a:ext uri="{FF2B5EF4-FFF2-40B4-BE49-F238E27FC236}">
                <a16:creationId xmlns:a16="http://schemas.microsoft.com/office/drawing/2014/main" id="{F7F8527E-D9D2-4745-B006-42E9CF0A6FD6}"/>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5" name="Rectangle 21">
            <a:extLst>
              <a:ext uri="{FF2B5EF4-FFF2-40B4-BE49-F238E27FC236}">
                <a16:creationId xmlns:a16="http://schemas.microsoft.com/office/drawing/2014/main" id="{4DE41ADB-6595-6F4E-BB48-5CD310B15FA2}"/>
              </a:ext>
            </a:extLst>
          </p:cNvPr>
          <p:cNvSpPr>
            <a:spLocks noGrp="1" noChangeArrowheads="1"/>
          </p:cNvSpPr>
          <p:nvPr>
            <p:ph type="sldNum" sz="quarter" idx="11"/>
          </p:nvPr>
        </p:nvSpPr>
        <p:spPr>
          <a:ln/>
        </p:spPr>
        <p:txBody>
          <a:bodyPr/>
          <a:lstStyle>
            <a:lvl1pPr>
              <a:defRPr/>
            </a:lvl1pPr>
          </a:lstStyle>
          <a:p>
            <a:pPr>
              <a:defRPr/>
            </a:pPr>
            <a:fld id="{C18F18BA-8968-114D-8F65-F692571138C2}" type="slidenum">
              <a:rPr lang="zh-TW" altLang="en-US"/>
              <a:pPr>
                <a:defRPr/>
              </a:pPr>
              <a:t>‹#›</a:t>
            </a:fld>
            <a:endParaRPr lang="en-US" altLang="zh-TW"/>
          </a:p>
        </p:txBody>
      </p:sp>
    </p:spTree>
    <p:extLst>
      <p:ext uri="{BB962C8B-B14F-4D97-AF65-F5344CB8AC3E}">
        <p14:creationId xmlns:p14="http://schemas.microsoft.com/office/powerpoint/2010/main" val="2351278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20">
            <a:extLst>
              <a:ext uri="{FF2B5EF4-FFF2-40B4-BE49-F238E27FC236}">
                <a16:creationId xmlns:a16="http://schemas.microsoft.com/office/drawing/2014/main" id="{D99EB102-8DA9-2346-ADA0-3F61FD0C1A34}"/>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5" name="Rectangle 21">
            <a:extLst>
              <a:ext uri="{FF2B5EF4-FFF2-40B4-BE49-F238E27FC236}">
                <a16:creationId xmlns:a16="http://schemas.microsoft.com/office/drawing/2014/main" id="{52FEB544-83FD-E94A-BF71-A380935420C0}"/>
              </a:ext>
            </a:extLst>
          </p:cNvPr>
          <p:cNvSpPr>
            <a:spLocks noGrp="1" noChangeArrowheads="1"/>
          </p:cNvSpPr>
          <p:nvPr>
            <p:ph type="sldNum" sz="quarter" idx="11"/>
          </p:nvPr>
        </p:nvSpPr>
        <p:spPr>
          <a:ln/>
        </p:spPr>
        <p:txBody>
          <a:bodyPr/>
          <a:lstStyle>
            <a:lvl1pPr>
              <a:defRPr/>
            </a:lvl1pPr>
          </a:lstStyle>
          <a:p>
            <a:pPr>
              <a:defRPr/>
            </a:pPr>
            <a:fld id="{D85E1393-BF24-F946-8189-CD40DAB31B8D}" type="slidenum">
              <a:rPr lang="zh-TW" altLang="en-US"/>
              <a:pPr>
                <a:defRPr/>
              </a:pPr>
              <a:t>‹#›</a:t>
            </a:fld>
            <a:endParaRPr lang="en-US" altLang="zh-TW"/>
          </a:p>
        </p:txBody>
      </p:sp>
    </p:spTree>
    <p:extLst>
      <p:ext uri="{BB962C8B-B14F-4D97-AF65-F5344CB8AC3E}">
        <p14:creationId xmlns:p14="http://schemas.microsoft.com/office/powerpoint/2010/main" val="897528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20">
            <a:extLst>
              <a:ext uri="{FF2B5EF4-FFF2-40B4-BE49-F238E27FC236}">
                <a16:creationId xmlns:a16="http://schemas.microsoft.com/office/drawing/2014/main" id="{A45D75CA-E176-B349-8FA1-1F1F2F516009}"/>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5" name="Rectangle 21">
            <a:extLst>
              <a:ext uri="{FF2B5EF4-FFF2-40B4-BE49-F238E27FC236}">
                <a16:creationId xmlns:a16="http://schemas.microsoft.com/office/drawing/2014/main" id="{373E3C55-5D95-8D48-98E1-18F4B5C36977}"/>
              </a:ext>
            </a:extLst>
          </p:cNvPr>
          <p:cNvSpPr>
            <a:spLocks noGrp="1" noChangeArrowheads="1"/>
          </p:cNvSpPr>
          <p:nvPr>
            <p:ph type="sldNum" sz="quarter" idx="11"/>
          </p:nvPr>
        </p:nvSpPr>
        <p:spPr>
          <a:ln/>
        </p:spPr>
        <p:txBody>
          <a:bodyPr/>
          <a:lstStyle>
            <a:lvl1pPr>
              <a:defRPr/>
            </a:lvl1pPr>
          </a:lstStyle>
          <a:p>
            <a:pPr>
              <a:defRPr/>
            </a:pPr>
            <a:fld id="{5D898215-7321-E84D-9DC0-E7BC222108DD}" type="slidenum">
              <a:rPr lang="zh-TW" altLang="en-US"/>
              <a:pPr>
                <a:defRPr/>
              </a:pPr>
              <a:t>‹#›</a:t>
            </a:fld>
            <a:endParaRPr lang="en-US" altLang="zh-TW"/>
          </a:p>
        </p:txBody>
      </p:sp>
    </p:spTree>
    <p:extLst>
      <p:ext uri="{BB962C8B-B14F-4D97-AF65-F5344CB8AC3E}">
        <p14:creationId xmlns:p14="http://schemas.microsoft.com/office/powerpoint/2010/main" val="308176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347663" y="1447800"/>
            <a:ext cx="413067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30738" y="1447800"/>
            <a:ext cx="4132262"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20">
            <a:extLst>
              <a:ext uri="{FF2B5EF4-FFF2-40B4-BE49-F238E27FC236}">
                <a16:creationId xmlns:a16="http://schemas.microsoft.com/office/drawing/2014/main" id="{BA3C3A4A-2D41-564B-9065-4003278FA85C}"/>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6" name="Rectangle 21">
            <a:extLst>
              <a:ext uri="{FF2B5EF4-FFF2-40B4-BE49-F238E27FC236}">
                <a16:creationId xmlns:a16="http://schemas.microsoft.com/office/drawing/2014/main" id="{65EB9EF6-AB6D-BE45-BEB2-967B4D159874}"/>
              </a:ext>
            </a:extLst>
          </p:cNvPr>
          <p:cNvSpPr>
            <a:spLocks noGrp="1" noChangeArrowheads="1"/>
          </p:cNvSpPr>
          <p:nvPr>
            <p:ph type="sldNum" sz="quarter" idx="11"/>
          </p:nvPr>
        </p:nvSpPr>
        <p:spPr>
          <a:ln/>
        </p:spPr>
        <p:txBody>
          <a:bodyPr/>
          <a:lstStyle>
            <a:lvl1pPr>
              <a:defRPr/>
            </a:lvl1pPr>
          </a:lstStyle>
          <a:p>
            <a:pPr>
              <a:defRPr/>
            </a:pPr>
            <a:fld id="{F872200A-7724-8B44-BF3E-24ADFA760C7E}" type="slidenum">
              <a:rPr lang="zh-TW" altLang="en-US"/>
              <a:pPr>
                <a:defRPr/>
              </a:pPr>
              <a:t>‹#›</a:t>
            </a:fld>
            <a:endParaRPr lang="en-US" altLang="zh-TW"/>
          </a:p>
        </p:txBody>
      </p:sp>
    </p:spTree>
    <p:extLst>
      <p:ext uri="{BB962C8B-B14F-4D97-AF65-F5344CB8AC3E}">
        <p14:creationId xmlns:p14="http://schemas.microsoft.com/office/powerpoint/2010/main" val="210004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20">
            <a:extLst>
              <a:ext uri="{FF2B5EF4-FFF2-40B4-BE49-F238E27FC236}">
                <a16:creationId xmlns:a16="http://schemas.microsoft.com/office/drawing/2014/main" id="{88938704-2601-6F49-87DF-0BBFB95E7AB0}"/>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8" name="Rectangle 21">
            <a:extLst>
              <a:ext uri="{FF2B5EF4-FFF2-40B4-BE49-F238E27FC236}">
                <a16:creationId xmlns:a16="http://schemas.microsoft.com/office/drawing/2014/main" id="{D52CA4E5-3CD8-7A42-BAFE-7B107D24AB8A}"/>
              </a:ext>
            </a:extLst>
          </p:cNvPr>
          <p:cNvSpPr>
            <a:spLocks noGrp="1" noChangeArrowheads="1"/>
          </p:cNvSpPr>
          <p:nvPr>
            <p:ph type="sldNum" sz="quarter" idx="11"/>
          </p:nvPr>
        </p:nvSpPr>
        <p:spPr>
          <a:ln/>
        </p:spPr>
        <p:txBody>
          <a:bodyPr/>
          <a:lstStyle>
            <a:lvl1pPr>
              <a:defRPr/>
            </a:lvl1pPr>
          </a:lstStyle>
          <a:p>
            <a:pPr>
              <a:defRPr/>
            </a:pPr>
            <a:fld id="{39813472-297C-B646-8844-1936DBE34075}" type="slidenum">
              <a:rPr lang="zh-TW" altLang="en-US"/>
              <a:pPr>
                <a:defRPr/>
              </a:pPr>
              <a:t>‹#›</a:t>
            </a:fld>
            <a:endParaRPr lang="en-US" altLang="zh-TW"/>
          </a:p>
        </p:txBody>
      </p:sp>
    </p:spTree>
    <p:extLst>
      <p:ext uri="{BB962C8B-B14F-4D97-AF65-F5344CB8AC3E}">
        <p14:creationId xmlns:p14="http://schemas.microsoft.com/office/powerpoint/2010/main" val="48153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20">
            <a:extLst>
              <a:ext uri="{FF2B5EF4-FFF2-40B4-BE49-F238E27FC236}">
                <a16:creationId xmlns:a16="http://schemas.microsoft.com/office/drawing/2014/main" id="{480C6E7B-ACF7-9F48-B498-6EEFFA934BDD}"/>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4" name="Rectangle 21">
            <a:extLst>
              <a:ext uri="{FF2B5EF4-FFF2-40B4-BE49-F238E27FC236}">
                <a16:creationId xmlns:a16="http://schemas.microsoft.com/office/drawing/2014/main" id="{0AC39438-76B9-5548-A72C-71796F31254E}"/>
              </a:ext>
            </a:extLst>
          </p:cNvPr>
          <p:cNvSpPr>
            <a:spLocks noGrp="1" noChangeArrowheads="1"/>
          </p:cNvSpPr>
          <p:nvPr>
            <p:ph type="sldNum" sz="quarter" idx="11"/>
          </p:nvPr>
        </p:nvSpPr>
        <p:spPr>
          <a:ln/>
        </p:spPr>
        <p:txBody>
          <a:bodyPr/>
          <a:lstStyle>
            <a:lvl1pPr>
              <a:defRPr/>
            </a:lvl1pPr>
          </a:lstStyle>
          <a:p>
            <a:pPr>
              <a:defRPr/>
            </a:pPr>
            <a:fld id="{64765159-6231-5A41-909C-71AD7CD2CB5C}" type="slidenum">
              <a:rPr lang="zh-TW" altLang="en-US"/>
              <a:pPr>
                <a:defRPr/>
              </a:pPr>
              <a:t>‹#›</a:t>
            </a:fld>
            <a:endParaRPr lang="en-US" altLang="zh-TW"/>
          </a:p>
        </p:txBody>
      </p:sp>
    </p:spTree>
    <p:extLst>
      <p:ext uri="{BB962C8B-B14F-4D97-AF65-F5344CB8AC3E}">
        <p14:creationId xmlns:p14="http://schemas.microsoft.com/office/powerpoint/2010/main" val="54083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B2413023-4300-9343-B5AC-013E7EEE7E81}"/>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3" name="Rectangle 21">
            <a:extLst>
              <a:ext uri="{FF2B5EF4-FFF2-40B4-BE49-F238E27FC236}">
                <a16:creationId xmlns:a16="http://schemas.microsoft.com/office/drawing/2014/main" id="{40A45987-63C2-1E40-84A0-833C46772A5D}"/>
              </a:ext>
            </a:extLst>
          </p:cNvPr>
          <p:cNvSpPr>
            <a:spLocks noGrp="1" noChangeArrowheads="1"/>
          </p:cNvSpPr>
          <p:nvPr>
            <p:ph type="sldNum" sz="quarter" idx="11"/>
          </p:nvPr>
        </p:nvSpPr>
        <p:spPr>
          <a:ln/>
        </p:spPr>
        <p:txBody>
          <a:bodyPr/>
          <a:lstStyle>
            <a:lvl1pPr>
              <a:defRPr/>
            </a:lvl1pPr>
          </a:lstStyle>
          <a:p>
            <a:pPr>
              <a:defRPr/>
            </a:pPr>
            <a:fld id="{B1532790-3A94-E449-BDF0-B794C4912EE8}" type="slidenum">
              <a:rPr lang="zh-TW" altLang="en-US"/>
              <a:pPr>
                <a:defRPr/>
              </a:pPr>
              <a:t>‹#›</a:t>
            </a:fld>
            <a:endParaRPr lang="en-US" altLang="zh-TW"/>
          </a:p>
        </p:txBody>
      </p:sp>
    </p:spTree>
    <p:extLst>
      <p:ext uri="{BB962C8B-B14F-4D97-AF65-F5344CB8AC3E}">
        <p14:creationId xmlns:p14="http://schemas.microsoft.com/office/powerpoint/2010/main" val="2187262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0">
            <a:extLst>
              <a:ext uri="{FF2B5EF4-FFF2-40B4-BE49-F238E27FC236}">
                <a16:creationId xmlns:a16="http://schemas.microsoft.com/office/drawing/2014/main" id="{B7F2A993-0BF2-9949-A9D8-32CEFDE74A12}"/>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6" name="Rectangle 21">
            <a:extLst>
              <a:ext uri="{FF2B5EF4-FFF2-40B4-BE49-F238E27FC236}">
                <a16:creationId xmlns:a16="http://schemas.microsoft.com/office/drawing/2014/main" id="{597E4EBF-909B-E343-93B8-48E4A88863B5}"/>
              </a:ext>
            </a:extLst>
          </p:cNvPr>
          <p:cNvSpPr>
            <a:spLocks noGrp="1" noChangeArrowheads="1"/>
          </p:cNvSpPr>
          <p:nvPr>
            <p:ph type="sldNum" sz="quarter" idx="11"/>
          </p:nvPr>
        </p:nvSpPr>
        <p:spPr>
          <a:ln/>
        </p:spPr>
        <p:txBody>
          <a:bodyPr/>
          <a:lstStyle>
            <a:lvl1pPr>
              <a:defRPr/>
            </a:lvl1pPr>
          </a:lstStyle>
          <a:p>
            <a:pPr>
              <a:defRPr/>
            </a:pPr>
            <a:fld id="{640E7BF2-82A2-0042-9E5E-3E48BF3C40B7}" type="slidenum">
              <a:rPr lang="zh-TW" altLang="en-US"/>
              <a:pPr>
                <a:defRPr/>
              </a:pPr>
              <a:t>‹#›</a:t>
            </a:fld>
            <a:endParaRPr lang="en-US" altLang="zh-TW"/>
          </a:p>
        </p:txBody>
      </p:sp>
    </p:spTree>
    <p:extLst>
      <p:ext uri="{BB962C8B-B14F-4D97-AF65-F5344CB8AC3E}">
        <p14:creationId xmlns:p14="http://schemas.microsoft.com/office/powerpoint/2010/main" val="150807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20">
            <a:extLst>
              <a:ext uri="{FF2B5EF4-FFF2-40B4-BE49-F238E27FC236}">
                <a16:creationId xmlns:a16="http://schemas.microsoft.com/office/drawing/2014/main" id="{B713CF49-B63B-8B4A-949C-005F7B15EB10}"/>
              </a:ext>
            </a:extLst>
          </p:cNvPr>
          <p:cNvSpPr>
            <a:spLocks noGrp="1" noChangeArrowheads="1"/>
          </p:cNvSpPr>
          <p:nvPr>
            <p:ph type="ftr" sz="quarter" idx="10"/>
          </p:nvPr>
        </p:nvSpPr>
        <p:spPr>
          <a:ln/>
        </p:spPr>
        <p:txBody>
          <a:bodyPr/>
          <a:lstStyle>
            <a:lvl1pPr>
              <a:defRPr/>
            </a:lvl1pPr>
          </a:lstStyle>
          <a:p>
            <a:pPr>
              <a:defRPr/>
            </a:pPr>
            <a:r>
              <a:rPr lang="en-US" altLang="zh-TW"/>
              <a:t>ILE5014 Computer Graphics 22F</a:t>
            </a:r>
          </a:p>
        </p:txBody>
      </p:sp>
      <p:sp>
        <p:nvSpPr>
          <p:cNvPr id="6" name="Rectangle 21">
            <a:extLst>
              <a:ext uri="{FF2B5EF4-FFF2-40B4-BE49-F238E27FC236}">
                <a16:creationId xmlns:a16="http://schemas.microsoft.com/office/drawing/2014/main" id="{DBA12792-8BAB-2744-ACC0-6C1E6BA59F5D}"/>
              </a:ext>
            </a:extLst>
          </p:cNvPr>
          <p:cNvSpPr>
            <a:spLocks noGrp="1" noChangeArrowheads="1"/>
          </p:cNvSpPr>
          <p:nvPr>
            <p:ph type="sldNum" sz="quarter" idx="11"/>
          </p:nvPr>
        </p:nvSpPr>
        <p:spPr>
          <a:ln/>
        </p:spPr>
        <p:txBody>
          <a:bodyPr/>
          <a:lstStyle>
            <a:lvl1pPr>
              <a:defRPr/>
            </a:lvl1pPr>
          </a:lstStyle>
          <a:p>
            <a:pPr>
              <a:defRPr/>
            </a:pPr>
            <a:fld id="{C4139F28-0259-1441-9ADC-7E68EF616F81}" type="slidenum">
              <a:rPr lang="zh-TW" altLang="en-US"/>
              <a:pPr>
                <a:defRPr/>
              </a:pPr>
              <a:t>‹#›</a:t>
            </a:fld>
            <a:endParaRPr lang="en-US" altLang="zh-TW"/>
          </a:p>
        </p:txBody>
      </p:sp>
    </p:spTree>
    <p:extLst>
      <p:ext uri="{BB962C8B-B14F-4D97-AF65-F5344CB8AC3E}">
        <p14:creationId xmlns:p14="http://schemas.microsoft.com/office/powerpoint/2010/main" val="408383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E70253E-3702-EA4E-9AB1-21F4E248D046}"/>
              </a:ext>
            </a:extLst>
          </p:cNvPr>
          <p:cNvSpPr>
            <a:spLocks noGrp="1" noChangeArrowheads="1"/>
          </p:cNvSpPr>
          <p:nvPr>
            <p:ph type="title"/>
          </p:nvPr>
        </p:nvSpPr>
        <p:spPr bwMode="auto">
          <a:xfrm>
            <a:off x="304800" y="0"/>
            <a:ext cx="6705600" cy="1143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7" name="Rectangle 3">
            <a:extLst>
              <a:ext uri="{FF2B5EF4-FFF2-40B4-BE49-F238E27FC236}">
                <a16:creationId xmlns:a16="http://schemas.microsoft.com/office/drawing/2014/main" id="{4759ACA8-1ADD-3E44-B547-1D9AE108AF6B}"/>
              </a:ext>
            </a:extLst>
          </p:cNvPr>
          <p:cNvSpPr>
            <a:spLocks noGrp="1" noChangeArrowheads="1"/>
          </p:cNvSpPr>
          <p:nvPr>
            <p:ph type="body" idx="1"/>
          </p:nvPr>
        </p:nvSpPr>
        <p:spPr bwMode="auto">
          <a:xfrm>
            <a:off x="347663" y="1447800"/>
            <a:ext cx="84153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8" name="Line 16">
            <a:extLst>
              <a:ext uri="{FF2B5EF4-FFF2-40B4-BE49-F238E27FC236}">
                <a16:creationId xmlns:a16="http://schemas.microsoft.com/office/drawing/2014/main" id="{4E62C259-B00C-F946-BAFB-0A6280B1B9B4}"/>
              </a:ext>
            </a:extLst>
          </p:cNvPr>
          <p:cNvSpPr>
            <a:spLocks noChangeShapeType="1"/>
          </p:cNvSpPr>
          <p:nvPr userDrawn="1"/>
        </p:nvSpPr>
        <p:spPr bwMode="auto">
          <a:xfrm>
            <a:off x="381000" y="1143000"/>
            <a:ext cx="8382000" cy="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9" name="Line 17">
            <a:extLst>
              <a:ext uri="{FF2B5EF4-FFF2-40B4-BE49-F238E27FC236}">
                <a16:creationId xmlns:a16="http://schemas.microsoft.com/office/drawing/2014/main" id="{97010944-B490-CB4D-A2AC-08A9C6FC631C}"/>
              </a:ext>
            </a:extLst>
          </p:cNvPr>
          <p:cNvSpPr>
            <a:spLocks noChangeShapeType="1"/>
          </p:cNvSpPr>
          <p:nvPr userDrawn="1"/>
        </p:nvSpPr>
        <p:spPr bwMode="auto">
          <a:xfrm>
            <a:off x="152400" y="6534150"/>
            <a:ext cx="5486400" cy="0"/>
          </a:xfrm>
          <a:prstGeom prst="line">
            <a:avLst/>
          </a:prstGeom>
          <a:noFill/>
          <a:ln w="12700" cap="sq">
            <a:solidFill>
              <a:srgbClr val="5F5F5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236" name="Rectangle 20">
            <a:extLst>
              <a:ext uri="{FF2B5EF4-FFF2-40B4-BE49-F238E27FC236}">
                <a16:creationId xmlns:a16="http://schemas.microsoft.com/office/drawing/2014/main" id="{643EED2C-657D-EF43-889C-3B81167853A3}"/>
              </a:ext>
            </a:extLst>
          </p:cNvPr>
          <p:cNvSpPr>
            <a:spLocks noGrp="1" noChangeArrowheads="1"/>
          </p:cNvSpPr>
          <p:nvPr>
            <p:ph type="ftr" sz="quarter" idx="3"/>
          </p:nvPr>
        </p:nvSpPr>
        <p:spPr bwMode="auto">
          <a:xfrm>
            <a:off x="563563" y="6518275"/>
            <a:ext cx="4389437" cy="33972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i="1">
                <a:solidFill>
                  <a:srgbClr val="5F5F5F"/>
                </a:solidFill>
                <a:latin typeface="Arial" charset="0"/>
                <a:ea typeface="新細明體" charset="-120"/>
              </a:defRPr>
            </a:lvl1pPr>
          </a:lstStyle>
          <a:p>
            <a:pPr>
              <a:defRPr/>
            </a:pPr>
            <a:r>
              <a:rPr lang="en-US" altLang="zh-TW"/>
              <a:t>ILE5014 Computer Graphics 22F</a:t>
            </a:r>
          </a:p>
        </p:txBody>
      </p:sp>
      <p:sp>
        <p:nvSpPr>
          <p:cNvPr id="9237" name="Rectangle 21">
            <a:extLst>
              <a:ext uri="{FF2B5EF4-FFF2-40B4-BE49-F238E27FC236}">
                <a16:creationId xmlns:a16="http://schemas.microsoft.com/office/drawing/2014/main" id="{3B75BC8C-DEB7-3C46-BCB9-FC68957EB1EF}"/>
              </a:ext>
            </a:extLst>
          </p:cNvPr>
          <p:cNvSpPr>
            <a:spLocks noGrp="1" noChangeArrowheads="1"/>
          </p:cNvSpPr>
          <p:nvPr>
            <p:ph type="sldNum" sz="quarter" idx="4"/>
          </p:nvPr>
        </p:nvSpPr>
        <p:spPr bwMode="auto">
          <a:xfrm>
            <a:off x="1981200" y="6553200"/>
            <a:ext cx="2133600" cy="2444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i="1" smtClean="0">
                <a:solidFill>
                  <a:srgbClr val="5F5F5F"/>
                </a:solidFill>
                <a:ea typeface="新細明體" panose="02020500000000000000" pitchFamily="18" charset="-120"/>
              </a:defRPr>
            </a:lvl1pPr>
          </a:lstStyle>
          <a:p>
            <a:pPr>
              <a:defRPr/>
            </a:pPr>
            <a:fld id="{C6860776-A646-AB4B-A450-4A2DEB1F5174}" type="slidenum">
              <a:rPr lang="zh-TW" altLang="en-US"/>
              <a:pPr>
                <a:defRPr/>
              </a:pPr>
              <a:t>‹#›</a:t>
            </a:fld>
            <a:endParaRPr lang="en-US" altLang="zh-TW"/>
          </a:p>
        </p:txBody>
      </p:sp>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dt="0"/>
  <p:txStyles>
    <p:titleStyle>
      <a:lvl1pPr algn="l" rtl="0" eaLnBrk="0" fontAlgn="base" hangingPunct="0">
        <a:spcBef>
          <a:spcPct val="0"/>
        </a:spcBef>
        <a:spcAft>
          <a:spcPct val="0"/>
        </a:spcAft>
        <a:defRPr sz="3700" b="1">
          <a:solidFill>
            <a:schemeClr val="tx2"/>
          </a:solidFill>
          <a:latin typeface="+mj-lt"/>
          <a:ea typeface="+mj-ea"/>
          <a:cs typeface="+mj-cs"/>
        </a:defRPr>
      </a:lvl1pPr>
      <a:lvl2pPr algn="l" rtl="0" eaLnBrk="0" fontAlgn="base" hangingPunct="0">
        <a:spcBef>
          <a:spcPct val="0"/>
        </a:spcBef>
        <a:spcAft>
          <a:spcPct val="0"/>
        </a:spcAft>
        <a:defRPr sz="3700" b="1">
          <a:solidFill>
            <a:schemeClr val="tx2"/>
          </a:solidFill>
          <a:latin typeface="Arial" charset="0"/>
        </a:defRPr>
      </a:lvl2pPr>
      <a:lvl3pPr algn="l" rtl="0" eaLnBrk="0" fontAlgn="base" hangingPunct="0">
        <a:spcBef>
          <a:spcPct val="0"/>
        </a:spcBef>
        <a:spcAft>
          <a:spcPct val="0"/>
        </a:spcAft>
        <a:defRPr sz="3700" b="1">
          <a:solidFill>
            <a:schemeClr val="tx2"/>
          </a:solidFill>
          <a:latin typeface="Arial" charset="0"/>
        </a:defRPr>
      </a:lvl3pPr>
      <a:lvl4pPr algn="l" rtl="0" eaLnBrk="0" fontAlgn="base" hangingPunct="0">
        <a:spcBef>
          <a:spcPct val="0"/>
        </a:spcBef>
        <a:spcAft>
          <a:spcPct val="0"/>
        </a:spcAft>
        <a:defRPr sz="3700" b="1">
          <a:solidFill>
            <a:schemeClr val="tx2"/>
          </a:solidFill>
          <a:latin typeface="Arial" charset="0"/>
        </a:defRPr>
      </a:lvl4pPr>
      <a:lvl5pPr algn="l" rtl="0" eaLnBrk="0" fontAlgn="base" hangingPunct="0">
        <a:spcBef>
          <a:spcPct val="0"/>
        </a:spcBef>
        <a:spcAft>
          <a:spcPct val="0"/>
        </a:spcAft>
        <a:defRPr sz="3700" b="1">
          <a:solidFill>
            <a:schemeClr val="tx2"/>
          </a:solidFill>
          <a:latin typeface="Arial" charset="0"/>
        </a:defRPr>
      </a:lvl5pPr>
      <a:lvl6pPr marL="457200" algn="l" rtl="0" fontAlgn="base">
        <a:spcBef>
          <a:spcPct val="0"/>
        </a:spcBef>
        <a:spcAft>
          <a:spcPct val="0"/>
        </a:spcAft>
        <a:defRPr sz="3700" b="1">
          <a:solidFill>
            <a:schemeClr val="tx2"/>
          </a:solidFill>
          <a:latin typeface="Arial" charset="0"/>
        </a:defRPr>
      </a:lvl6pPr>
      <a:lvl7pPr marL="914400" algn="l" rtl="0" fontAlgn="base">
        <a:spcBef>
          <a:spcPct val="0"/>
        </a:spcBef>
        <a:spcAft>
          <a:spcPct val="0"/>
        </a:spcAft>
        <a:defRPr sz="3700" b="1">
          <a:solidFill>
            <a:schemeClr val="tx2"/>
          </a:solidFill>
          <a:latin typeface="Arial" charset="0"/>
        </a:defRPr>
      </a:lvl7pPr>
      <a:lvl8pPr marL="1371600" algn="l" rtl="0" fontAlgn="base">
        <a:spcBef>
          <a:spcPct val="0"/>
        </a:spcBef>
        <a:spcAft>
          <a:spcPct val="0"/>
        </a:spcAft>
        <a:defRPr sz="3700" b="1">
          <a:solidFill>
            <a:schemeClr val="tx2"/>
          </a:solidFill>
          <a:latin typeface="Arial" charset="0"/>
        </a:defRPr>
      </a:lvl8pPr>
      <a:lvl9pPr marL="1828800" algn="l" rtl="0" fontAlgn="base">
        <a:spcBef>
          <a:spcPct val="0"/>
        </a:spcBef>
        <a:spcAft>
          <a:spcPct val="0"/>
        </a:spcAft>
        <a:defRPr sz="3700" b="1">
          <a:solidFill>
            <a:schemeClr val="tx2"/>
          </a:solidFill>
          <a:latin typeface="Arial" charset="0"/>
        </a:defRPr>
      </a:lvl9pPr>
    </p:titleStyle>
    <p:bodyStyle>
      <a:lvl1pPr marL="342900" indent="-342900" algn="l" rtl="0" eaLnBrk="0" fontAlgn="base" hangingPunct="0">
        <a:lnSpc>
          <a:spcPct val="110000"/>
        </a:lnSpc>
        <a:spcBef>
          <a:spcPts val="600"/>
        </a:spcBef>
        <a:spcAft>
          <a:spcPts val="600"/>
        </a:spcAft>
        <a:buClr>
          <a:srgbClr val="FF9900"/>
        </a:buClr>
        <a:buSzPct val="110000"/>
        <a:buChar char="•"/>
        <a:defRPr sz="3100">
          <a:solidFill>
            <a:schemeClr val="tx2"/>
          </a:solidFill>
          <a:latin typeface="+mn-lt"/>
          <a:ea typeface="+mn-ea"/>
          <a:cs typeface="+mn-cs"/>
        </a:defRPr>
      </a:lvl1pPr>
      <a:lvl2pPr marL="742950" indent="-285750" algn="l" rtl="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mn-lt"/>
        </a:defRPr>
      </a:lvl2pPr>
      <a:lvl3pPr marL="1143000" indent="-228600" algn="l" rtl="0" eaLnBrk="0" fontAlgn="base" hangingPunct="0">
        <a:lnSpc>
          <a:spcPct val="110000"/>
        </a:lnSpc>
        <a:spcBef>
          <a:spcPts val="600"/>
        </a:spcBef>
        <a:spcAft>
          <a:spcPts val="600"/>
        </a:spcAft>
        <a:buClr>
          <a:srgbClr val="FF9900"/>
        </a:buClr>
        <a:buSzPct val="110000"/>
        <a:buChar char="•"/>
        <a:defRPr sz="2100">
          <a:solidFill>
            <a:schemeClr val="tx2"/>
          </a:solidFill>
          <a:latin typeface="+mn-lt"/>
        </a:defRPr>
      </a:lvl3pPr>
      <a:lvl4pPr marL="1600200" indent="-228600" algn="l" rtl="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mn-lt"/>
        </a:defRPr>
      </a:lvl4pPr>
      <a:lvl5pPr marL="2057400" indent="-228600" algn="l" rtl="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mn-lt"/>
        </a:defRPr>
      </a:lvl5pPr>
      <a:lvl6pPr marL="2514600" indent="-228600" algn="l" rtl="0" fontAlgn="base">
        <a:lnSpc>
          <a:spcPct val="110000"/>
        </a:lnSpc>
        <a:spcBef>
          <a:spcPts val="600"/>
        </a:spcBef>
        <a:spcAft>
          <a:spcPts val="600"/>
        </a:spcAft>
        <a:buClr>
          <a:srgbClr val="FF9900"/>
        </a:buClr>
        <a:buSzPct val="110000"/>
        <a:buFont typeface="Arial" charset="0"/>
        <a:buChar char="›"/>
        <a:defRPr sz="2000">
          <a:solidFill>
            <a:schemeClr val="tx2"/>
          </a:solidFill>
          <a:latin typeface="+mn-lt"/>
        </a:defRPr>
      </a:lvl6pPr>
      <a:lvl7pPr marL="2971800" indent="-228600" algn="l" rtl="0" fontAlgn="base">
        <a:lnSpc>
          <a:spcPct val="110000"/>
        </a:lnSpc>
        <a:spcBef>
          <a:spcPts val="600"/>
        </a:spcBef>
        <a:spcAft>
          <a:spcPts val="600"/>
        </a:spcAft>
        <a:buClr>
          <a:srgbClr val="FF9900"/>
        </a:buClr>
        <a:buSzPct val="110000"/>
        <a:buFont typeface="Arial" charset="0"/>
        <a:buChar char="›"/>
        <a:defRPr sz="2000">
          <a:solidFill>
            <a:schemeClr val="tx2"/>
          </a:solidFill>
          <a:latin typeface="+mn-lt"/>
        </a:defRPr>
      </a:lvl7pPr>
      <a:lvl8pPr marL="3429000" indent="-228600" algn="l" rtl="0" fontAlgn="base">
        <a:lnSpc>
          <a:spcPct val="110000"/>
        </a:lnSpc>
        <a:spcBef>
          <a:spcPts val="600"/>
        </a:spcBef>
        <a:spcAft>
          <a:spcPts val="600"/>
        </a:spcAft>
        <a:buClr>
          <a:srgbClr val="FF9900"/>
        </a:buClr>
        <a:buSzPct val="110000"/>
        <a:buFont typeface="Arial" charset="0"/>
        <a:buChar char="›"/>
        <a:defRPr sz="2000">
          <a:solidFill>
            <a:schemeClr val="tx2"/>
          </a:solidFill>
          <a:latin typeface="+mn-lt"/>
        </a:defRPr>
      </a:lvl8pPr>
      <a:lvl9pPr marL="3886200" indent="-228600" algn="l" rtl="0" fontAlgn="base">
        <a:lnSpc>
          <a:spcPct val="110000"/>
        </a:lnSpc>
        <a:spcBef>
          <a:spcPts val="600"/>
        </a:spcBef>
        <a:spcAft>
          <a:spcPts val="600"/>
        </a:spcAft>
        <a:buClr>
          <a:srgbClr val="FF9900"/>
        </a:buClr>
        <a:buSzPct val="110000"/>
        <a:buFont typeface="Arial" charset="0"/>
        <a:buChar char="›"/>
        <a:defRPr sz="2000">
          <a:solidFill>
            <a:schemeClr val="tx2"/>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cs.nctu.edu.tw/~wcl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D4NPQ8mfKU0?t=1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CA/Pixar/Luxo%20Jr..m4v"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Jensen/jensen-the_light_of_mies_small.mpg"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youtu.be/kU_CBMNVUw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CA/Steve/mocap/The%20Art%20of%20Motion%20Capture%20in%20Avatar%20%20%20VizWorld.com.mp4"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ZEYhNalI_l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NYYpisXsiRU"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dvances.realtimerendering.com/s2022/index.html" TargetMode="Externa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eXYUNrgqWUU?feature=oembed" TargetMode="Externa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upload.wikimedia.org/wikipedia/en/9/99/Beech_1900D_Simulator.jp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D:/courses/CA/Steve/fluid/bag_pull.mpg" TargetMode="External"/><Relationship Id="rId1" Type="http://schemas.microsoft.com/office/2007/relationships/media" Target="file:///D:/courses/CA/Steve/fluid/bag_pull.mpg"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CA/djames/caf-scarf-2-h264-960-24.mov" TargetMode="External"/><Relationship Id="rId1" Type="http://schemas.openxmlformats.org/officeDocument/2006/relationships/slideLayout" Target="../slideLayouts/slideLayout2.xml"/><Relationship Id="rId4" Type="http://schemas.openxmlformats.org/officeDocument/2006/relationships/hyperlink" Target="https://youtu.be/fCE5tcnB3co?t=385"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video/Schu15a.mp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youtu.be/EXJakVtwEfc" TargetMode="External"/><Relationship Id="rId5" Type="http://schemas.openxmlformats.org/officeDocument/2006/relationships/image" Target="../media/image26.png"/><Relationship Id="rId4" Type="http://schemas.openxmlformats.org/officeDocument/2006/relationships/hyperlink" Target="../../CA/dpai/SuedaKaufmanPai08.mov"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Ar0fq-B_3DY?list=PLu4UCkXH4GP7iFzM-ONnV-eja-Dc_TEa5"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sK2EZE617pY" TargetMode="External"/><Relationship Id="rId2" Type="http://schemas.openxmlformats.org/officeDocument/2006/relationships/hyperlink" Target="https://youtu.be/kuQ2c_FAOI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hyperlink" Target="http://kesen.huang.googlepage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wclin@cs.nctu.edu.tw" TargetMode="External"/><Relationship Id="rId2" Type="http://schemas.openxmlformats.org/officeDocument/2006/relationships/hyperlink" Target="http://e3.nctu.edu.tw/" TargetMode="External"/><Relationship Id="rId1" Type="http://schemas.openxmlformats.org/officeDocument/2006/relationships/slideLayout" Target="../slideLayouts/slideLayout2.xml"/><Relationship Id="rId6" Type="http://schemas.openxmlformats.org/officeDocument/2006/relationships/hyperlink" Target="mailto:qaz849030@gmail.com" TargetMode="External"/><Relationship Id="rId5" Type="http://schemas.openxmlformats.org/officeDocument/2006/relationships/hyperlink" Target="mailto:wenxuan1125@gmail.com" TargetMode="External"/><Relationship Id="rId4" Type="http://schemas.openxmlformats.org/officeDocument/2006/relationships/hyperlink" Target="mailto:louis890404@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59AECE51-EE4D-9C43-BCA5-4B84984B6D8F}"/>
              </a:ext>
            </a:extLst>
          </p:cNvPr>
          <p:cNvSpPr>
            <a:spLocks noGrp="1" noChangeArrowheads="1"/>
          </p:cNvSpPr>
          <p:nvPr>
            <p:ph type="ctrTitle"/>
          </p:nvPr>
        </p:nvSpPr>
        <p:spPr>
          <a:xfrm>
            <a:off x="685800" y="914400"/>
            <a:ext cx="7772400" cy="1447800"/>
          </a:xfrm>
        </p:spPr>
        <p:txBody>
          <a:bodyPr/>
          <a:lstStyle/>
          <a:p>
            <a:pPr eaLnBrk="1" hangingPunct="1"/>
            <a:r>
              <a:rPr lang="en-CA" altLang="zh-TW">
                <a:ea typeface="新細明體" panose="02020500000000000000" pitchFamily="18" charset="-120"/>
              </a:rPr>
              <a:t>Computer Graphics</a:t>
            </a:r>
          </a:p>
        </p:txBody>
      </p:sp>
      <p:sp>
        <p:nvSpPr>
          <p:cNvPr id="15362" name="Rectangle 3">
            <a:extLst>
              <a:ext uri="{FF2B5EF4-FFF2-40B4-BE49-F238E27FC236}">
                <a16:creationId xmlns:a16="http://schemas.microsoft.com/office/drawing/2014/main" id="{75A524FA-A50E-FB42-A1AC-F6DC47DC0E31}"/>
              </a:ext>
            </a:extLst>
          </p:cNvPr>
          <p:cNvSpPr>
            <a:spLocks noGrp="1" noChangeArrowheads="1"/>
          </p:cNvSpPr>
          <p:nvPr>
            <p:ph type="subTitle" idx="1"/>
          </p:nvPr>
        </p:nvSpPr>
        <p:spPr>
          <a:xfrm>
            <a:off x="762000" y="2209800"/>
            <a:ext cx="6400800" cy="2170113"/>
          </a:xfrm>
        </p:spPr>
        <p:txBody>
          <a:bodyPr>
            <a:spAutoFit/>
          </a:bodyPr>
          <a:lstStyle/>
          <a:p>
            <a:pPr algn="l" eaLnBrk="1" hangingPunct="1">
              <a:lnSpc>
                <a:spcPct val="105000"/>
              </a:lnSpc>
            </a:pPr>
            <a:r>
              <a:rPr lang="zh-TW" altLang="en-US" sz="2800">
                <a:solidFill>
                  <a:schemeClr val="tx1"/>
                </a:solidFill>
                <a:ea typeface="標楷體" panose="02010601000101010101" pitchFamily="2" charset="-120"/>
              </a:rPr>
              <a:t>林文杰</a:t>
            </a:r>
            <a:r>
              <a:rPr lang="en-US" altLang="zh-TW" sz="2800">
                <a:solidFill>
                  <a:schemeClr val="tx1"/>
                </a:solidFill>
                <a:ea typeface="標楷體" panose="02010601000101010101" pitchFamily="2" charset="-120"/>
              </a:rPr>
              <a:t>, </a:t>
            </a:r>
            <a:r>
              <a:rPr lang="en-US" altLang="zh-TW" sz="2400">
                <a:solidFill>
                  <a:schemeClr val="tx1"/>
                </a:solidFill>
                <a:ea typeface="標楷體" panose="02010601000101010101" pitchFamily="2" charset="-120"/>
              </a:rPr>
              <a:t>Wen-Chieh (Steve) Lin</a:t>
            </a:r>
          </a:p>
          <a:p>
            <a:pPr algn="l" eaLnBrk="1" hangingPunct="1">
              <a:lnSpc>
                <a:spcPct val="105000"/>
              </a:lnSpc>
            </a:pPr>
            <a:r>
              <a:rPr lang="en-US" altLang="zh-TW" sz="2400">
                <a:ea typeface="新細明體" panose="02020500000000000000" pitchFamily="18" charset="-120"/>
                <a:hlinkClick r:id="rId2"/>
              </a:rPr>
              <a:t>www.cs.nctu.edu.tw/~wclin</a:t>
            </a:r>
            <a:endParaRPr lang="en-US" altLang="zh-TW" sz="2400">
              <a:solidFill>
                <a:schemeClr val="tx1"/>
              </a:solidFill>
              <a:ea typeface="標楷體" panose="02010601000101010101" pitchFamily="2" charset="-120"/>
            </a:endParaRPr>
          </a:p>
          <a:p>
            <a:pPr algn="l" eaLnBrk="1" hangingPunct="1">
              <a:lnSpc>
                <a:spcPct val="105000"/>
              </a:lnSpc>
            </a:pPr>
            <a:r>
              <a:rPr lang="en-US" altLang="zh-TW" sz="2400" i="1">
                <a:solidFill>
                  <a:srgbClr val="FF9900"/>
                </a:solidFill>
                <a:ea typeface="新細明體" panose="02020500000000000000" pitchFamily="18" charset="-120"/>
              </a:rPr>
              <a:t>Department of Computer Science &amp;</a:t>
            </a:r>
          </a:p>
          <a:p>
            <a:pPr algn="l" eaLnBrk="1" hangingPunct="1">
              <a:lnSpc>
                <a:spcPct val="105000"/>
              </a:lnSpc>
            </a:pPr>
            <a:r>
              <a:rPr lang="en-US" altLang="zh-TW" sz="2400" i="1">
                <a:solidFill>
                  <a:srgbClr val="FF9900"/>
                </a:solidFill>
                <a:ea typeface="新細明體" panose="02020500000000000000" pitchFamily="18" charset="-120"/>
              </a:rPr>
              <a:t>Institute of Multimedia Engineering</a:t>
            </a:r>
            <a:endParaRPr lang="en-CA" altLang="zh-TW" sz="2400" i="1">
              <a:solidFill>
                <a:srgbClr val="FF9900"/>
              </a:solidFill>
              <a:ea typeface="新細明體" panose="02020500000000000000" pitchFamily="18" charset="-120"/>
            </a:endParaRPr>
          </a:p>
        </p:txBody>
      </p:sp>
      <p:sp>
        <p:nvSpPr>
          <p:cNvPr id="15363" name="Text Box 8">
            <a:extLst>
              <a:ext uri="{FF2B5EF4-FFF2-40B4-BE49-F238E27FC236}">
                <a16:creationId xmlns:a16="http://schemas.microsoft.com/office/drawing/2014/main" id="{C9B46257-71F6-CB46-B3DA-DC5E03D3BC19}"/>
              </a:ext>
            </a:extLst>
          </p:cNvPr>
          <p:cNvSpPr txBox="1">
            <a:spLocks noChangeArrowheads="1"/>
          </p:cNvSpPr>
          <p:nvPr/>
        </p:nvSpPr>
        <p:spPr bwMode="auto">
          <a:xfrm>
            <a:off x="5715000" y="6491288"/>
            <a:ext cx="272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rgbClr val="5F5F5F"/>
                </a:solidFill>
                <a:ea typeface="新細明體" panose="02020500000000000000" pitchFamily="18" charset="-120"/>
              </a:rPr>
              <a:t>Teapot by Henrik Jensen</a:t>
            </a:r>
          </a:p>
        </p:txBody>
      </p:sp>
      <p:pic>
        <p:nvPicPr>
          <p:cNvPr id="15364" name="Picture 9" descr="teapot_glass_env">
            <a:extLst>
              <a:ext uri="{FF2B5EF4-FFF2-40B4-BE49-F238E27FC236}">
                <a16:creationId xmlns:a16="http://schemas.microsoft.com/office/drawing/2014/main" id="{AB846978-75D8-D241-9FEC-91A40A42C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01" t="15334" r="6000" b="10001"/>
          <a:stretch>
            <a:fillRect/>
          </a:stretch>
        </p:blipFill>
        <p:spPr bwMode="auto">
          <a:xfrm>
            <a:off x="5638800" y="4267200"/>
            <a:ext cx="33528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頁尾版面配置區 3">
            <a:extLst>
              <a:ext uri="{FF2B5EF4-FFF2-40B4-BE49-F238E27FC236}">
                <a16:creationId xmlns:a16="http://schemas.microsoft.com/office/drawing/2014/main" id="{E48DDA25-47EC-4D46-850E-D5739D7E566C}"/>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24578" name="投影片編號版面配置區 4">
            <a:extLst>
              <a:ext uri="{FF2B5EF4-FFF2-40B4-BE49-F238E27FC236}">
                <a16:creationId xmlns:a16="http://schemas.microsoft.com/office/drawing/2014/main" id="{5394975C-C17E-474C-AE0C-C70C892A0F18}"/>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F22109D9-2465-3F4A-BC01-5D3AB39E419E}" type="slidenum">
              <a:rPr lang="zh-TW" altLang="en-US" sz="1200">
                <a:solidFill>
                  <a:srgbClr val="5F5F5F"/>
                </a:solidFill>
              </a:rPr>
              <a:pPr>
                <a:lnSpc>
                  <a:spcPct val="100000"/>
                </a:lnSpc>
                <a:spcBef>
                  <a:spcPct val="0"/>
                </a:spcBef>
                <a:spcAft>
                  <a:spcPct val="0"/>
                </a:spcAft>
                <a:buClrTx/>
                <a:buSzTx/>
                <a:buFontTx/>
                <a:buNone/>
              </a:pPr>
              <a:t>10</a:t>
            </a:fld>
            <a:endParaRPr lang="en-US" altLang="zh-TW" sz="1200">
              <a:solidFill>
                <a:srgbClr val="5F5F5F"/>
              </a:solidFill>
            </a:endParaRPr>
          </a:p>
        </p:txBody>
      </p:sp>
      <p:sp>
        <p:nvSpPr>
          <p:cNvPr id="24579" name="Rectangle 2">
            <a:extLst>
              <a:ext uri="{FF2B5EF4-FFF2-40B4-BE49-F238E27FC236}">
                <a16:creationId xmlns:a16="http://schemas.microsoft.com/office/drawing/2014/main" id="{EACAED55-4CAD-D241-BA97-E22F9C5FCC6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Grading</a:t>
            </a:r>
          </a:p>
        </p:txBody>
      </p:sp>
      <p:sp>
        <p:nvSpPr>
          <p:cNvPr id="24580" name="Rectangle 3">
            <a:extLst>
              <a:ext uri="{FF2B5EF4-FFF2-40B4-BE49-F238E27FC236}">
                <a16:creationId xmlns:a16="http://schemas.microsoft.com/office/drawing/2014/main" id="{E2B62B01-82C7-444C-B2E2-9036CE126A12}"/>
              </a:ext>
            </a:extLst>
          </p:cNvPr>
          <p:cNvSpPr>
            <a:spLocks noGrp="1" noChangeArrowheads="1"/>
          </p:cNvSpPr>
          <p:nvPr>
            <p:ph type="body" idx="1"/>
          </p:nvPr>
        </p:nvSpPr>
        <p:spPr>
          <a:xfrm>
            <a:off x="347663" y="1066800"/>
            <a:ext cx="8415337" cy="5334000"/>
          </a:xfrm>
        </p:spPr>
        <p:txBody>
          <a:bodyPr/>
          <a:lstStyle/>
          <a:p>
            <a:pPr eaLnBrk="1" hangingPunct="1"/>
            <a:r>
              <a:rPr lang="en-US" altLang="zh-TW">
                <a:ea typeface="新細明體" panose="02020500000000000000" pitchFamily="18" charset="-120"/>
              </a:rPr>
              <a:t>2 Programming assignments (50%)</a:t>
            </a:r>
          </a:p>
          <a:p>
            <a:pPr eaLnBrk="1" hangingPunct="1"/>
            <a:r>
              <a:rPr lang="en-US" altLang="zh-TW">
                <a:ea typeface="新細明體" panose="02020500000000000000" pitchFamily="18" charset="-120"/>
              </a:rPr>
              <a:t>3</a:t>
            </a:r>
            <a:r>
              <a:rPr lang="en-US" altLang="zh-TW" baseline="30000">
                <a:ea typeface="新細明體" panose="02020500000000000000" pitchFamily="18" charset="-120"/>
              </a:rPr>
              <a:t>rd</a:t>
            </a:r>
            <a:r>
              <a:rPr lang="en-US" altLang="zh-TW">
                <a:ea typeface="新細明體" panose="02020500000000000000" pitchFamily="18" charset="-120"/>
              </a:rPr>
              <a:t> Programming assignment or Midterm exam in Dec. (25%)</a:t>
            </a:r>
          </a:p>
          <a:p>
            <a:pPr eaLnBrk="1" hangingPunct="1"/>
            <a:r>
              <a:rPr lang="en-US" altLang="zh-TW">
                <a:ea typeface="新細明體" panose="02020500000000000000" pitchFamily="18" charset="-120"/>
              </a:rPr>
              <a:t>Final project (25%)</a:t>
            </a:r>
          </a:p>
          <a:p>
            <a:pPr lvl="1" eaLnBrk="1" hangingPunct="1"/>
            <a:r>
              <a:rPr lang="en-US" altLang="zh-TW">
                <a:ea typeface="新細明體" panose="02020500000000000000" pitchFamily="18" charset="-120"/>
              </a:rPr>
              <a:t>Proposal due in mid Nov</a:t>
            </a:r>
          </a:p>
          <a:p>
            <a:pPr lvl="1" eaLnBrk="1" hangingPunct="1"/>
            <a:r>
              <a:rPr lang="en-US" altLang="zh-TW">
                <a:ea typeface="新細明體" panose="02020500000000000000" pitchFamily="18" charset="-120"/>
              </a:rPr>
              <a:t>Final demo in Jan</a:t>
            </a:r>
          </a:p>
          <a:p>
            <a:pPr eaLnBrk="1" hangingPunct="1"/>
            <a:r>
              <a:rPr lang="en-US" altLang="zh-TW">
                <a:ea typeface="新細明體" panose="02020500000000000000" pitchFamily="18" charset="-120"/>
              </a:rPr>
              <a:t>Paper study / presentation (10%)</a:t>
            </a:r>
          </a:p>
          <a:p>
            <a:pPr lvl="1" eaLnBrk="1" hangingPunct="1"/>
            <a:r>
              <a:rPr lang="en-US" altLang="zh-TW">
                <a:ea typeface="新細明體" panose="02020500000000000000" pitchFamily="18" charset="-120"/>
              </a:rPr>
              <a:t>Paper/topic should be approved by the instructor</a:t>
            </a:r>
          </a:p>
          <a:p>
            <a:pPr eaLnBrk="1" hangingPunct="1"/>
            <a:r>
              <a:rPr lang="en-US" altLang="zh-TW">
                <a:ea typeface="新細明體" panose="02020500000000000000" pitchFamily="18" charset="-120"/>
              </a:rPr>
              <a:t>Class participation (5%)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頁尾版面配置區 3">
            <a:extLst>
              <a:ext uri="{FF2B5EF4-FFF2-40B4-BE49-F238E27FC236}">
                <a16:creationId xmlns:a16="http://schemas.microsoft.com/office/drawing/2014/main" id="{5AA15367-BD80-5243-94EB-6411596B0B8F}"/>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25602" name="投影片編號版面配置區 4">
            <a:extLst>
              <a:ext uri="{FF2B5EF4-FFF2-40B4-BE49-F238E27FC236}">
                <a16:creationId xmlns:a16="http://schemas.microsoft.com/office/drawing/2014/main" id="{E0A32E1F-DCC2-9C43-A8EB-275619CDCA9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AD66B904-07A4-6D4D-8E32-E0574C342038}" type="slidenum">
              <a:rPr lang="zh-TW" altLang="en-US" sz="1200">
                <a:solidFill>
                  <a:srgbClr val="5F5F5F"/>
                </a:solidFill>
              </a:rPr>
              <a:pPr>
                <a:lnSpc>
                  <a:spcPct val="100000"/>
                </a:lnSpc>
                <a:spcBef>
                  <a:spcPct val="0"/>
                </a:spcBef>
                <a:spcAft>
                  <a:spcPct val="0"/>
                </a:spcAft>
                <a:buClrTx/>
                <a:buSzTx/>
                <a:buFontTx/>
                <a:buNone/>
              </a:pPr>
              <a:t>11</a:t>
            </a:fld>
            <a:endParaRPr lang="en-US" altLang="zh-TW" sz="1200">
              <a:solidFill>
                <a:srgbClr val="5F5F5F"/>
              </a:solidFill>
            </a:endParaRPr>
          </a:p>
        </p:txBody>
      </p:sp>
      <p:sp>
        <p:nvSpPr>
          <p:cNvPr id="25603" name="Rectangle 2">
            <a:extLst>
              <a:ext uri="{FF2B5EF4-FFF2-40B4-BE49-F238E27FC236}">
                <a16:creationId xmlns:a16="http://schemas.microsoft.com/office/drawing/2014/main" id="{A94AA58F-93AB-C74A-9974-71D9470996D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Late and Cheating Policies</a:t>
            </a:r>
          </a:p>
        </p:txBody>
      </p:sp>
      <p:sp>
        <p:nvSpPr>
          <p:cNvPr id="25604" name="Rectangle 3">
            <a:extLst>
              <a:ext uri="{FF2B5EF4-FFF2-40B4-BE49-F238E27FC236}">
                <a16:creationId xmlns:a16="http://schemas.microsoft.com/office/drawing/2014/main" id="{F2CB8803-2465-5E49-A7FB-FE03A1D8A945}"/>
              </a:ext>
            </a:extLst>
          </p:cNvPr>
          <p:cNvSpPr>
            <a:spLocks noGrp="1" noChangeArrowheads="1"/>
          </p:cNvSpPr>
          <p:nvPr>
            <p:ph type="body" idx="1"/>
          </p:nvPr>
        </p:nvSpPr>
        <p:spPr/>
        <p:txBody>
          <a:bodyPr/>
          <a:lstStyle/>
          <a:p>
            <a:pPr eaLnBrk="1" hangingPunct="1">
              <a:lnSpc>
                <a:spcPct val="100000"/>
              </a:lnSpc>
            </a:pPr>
            <a:r>
              <a:rPr kumimoji="1" lang="en-US" altLang="zh-TW">
                <a:ea typeface="新細明體" panose="02020500000000000000" pitchFamily="18" charset="-120"/>
              </a:rPr>
              <a:t>Late policies</a:t>
            </a:r>
          </a:p>
          <a:p>
            <a:pPr lvl="1" eaLnBrk="1" hangingPunct="1">
              <a:lnSpc>
                <a:spcPct val="100000"/>
              </a:lnSpc>
            </a:pPr>
            <a:r>
              <a:rPr kumimoji="1" lang="en-US" altLang="zh-TW">
                <a:ea typeface="新細明體" panose="02020500000000000000" pitchFamily="18" charset="-120"/>
              </a:rPr>
              <a:t>Turn in by 11:59 PM of the due date</a:t>
            </a:r>
          </a:p>
          <a:p>
            <a:pPr lvl="1" eaLnBrk="1" hangingPunct="1">
              <a:lnSpc>
                <a:spcPct val="100000"/>
              </a:lnSpc>
            </a:pPr>
            <a:r>
              <a:rPr kumimoji="1" lang="en-US" altLang="zh-TW">
                <a:ea typeface="新細明體" panose="02020500000000000000" pitchFamily="18" charset="-120"/>
              </a:rPr>
              <a:t>Penalty of 10</a:t>
            </a:r>
            <a:r>
              <a:rPr kumimoji="1" lang="zh-TW" altLang="en-US">
                <a:ea typeface="新細明體" panose="02020500000000000000" pitchFamily="18" charset="-120"/>
              </a:rPr>
              <a:t> </a:t>
            </a:r>
            <a:r>
              <a:rPr kumimoji="1" lang="en-US" altLang="zh-TW">
                <a:ea typeface="新細明體" panose="02020500000000000000" pitchFamily="18" charset="-120"/>
              </a:rPr>
              <a:t>points of the value of the assignment per late day</a:t>
            </a:r>
          </a:p>
          <a:p>
            <a:pPr lvl="1" eaLnBrk="1" hangingPunct="1">
              <a:lnSpc>
                <a:spcPct val="100000"/>
              </a:lnSpc>
              <a:buFont typeface="Arial" panose="020B0604020202020204" pitchFamily="34" charset="0"/>
              <a:buNone/>
            </a:pPr>
            <a:endParaRPr kumimoji="1" lang="en-US" altLang="zh-TW">
              <a:ea typeface="新細明體" panose="02020500000000000000" pitchFamily="18" charset="-120"/>
            </a:endParaRPr>
          </a:p>
          <a:p>
            <a:pPr eaLnBrk="1" hangingPunct="1">
              <a:lnSpc>
                <a:spcPct val="100000"/>
              </a:lnSpc>
            </a:pPr>
            <a:r>
              <a:rPr kumimoji="1" lang="en-US" altLang="zh-TW">
                <a:ea typeface="新細明體" panose="02020500000000000000" pitchFamily="18" charset="-120"/>
              </a:rPr>
              <a:t>Cheating policies</a:t>
            </a:r>
          </a:p>
          <a:p>
            <a:pPr lvl="1" eaLnBrk="1" hangingPunct="1">
              <a:lnSpc>
                <a:spcPct val="100000"/>
              </a:lnSpc>
            </a:pPr>
            <a:r>
              <a:rPr kumimoji="1" lang="en-US" altLang="zh-TW">
                <a:ea typeface="新細明體" panose="02020500000000000000" pitchFamily="18" charset="-120"/>
              </a:rPr>
              <a:t>0 points for any cheating on assignments or exams</a:t>
            </a:r>
          </a:p>
          <a:p>
            <a:pPr lvl="1" eaLnBrk="1" hangingPunct="1">
              <a:lnSpc>
                <a:spcPct val="100000"/>
              </a:lnSpc>
            </a:pPr>
            <a:r>
              <a:rPr kumimoji="1" lang="en-US" altLang="zh-TW">
                <a:solidFill>
                  <a:srgbClr val="FF0000"/>
                </a:solidFill>
                <a:ea typeface="新細明體" panose="02020500000000000000" pitchFamily="18" charset="-120"/>
              </a:rPr>
              <a:t>Allowing another student to examine your code is also considered as cheating</a:t>
            </a:r>
            <a:r>
              <a:rPr kumimoji="1" lang="en-US" altLang="zh-TW" sz="3100">
                <a:ea typeface="新細明體" panose="02020500000000000000" pitchFamily="18" charset="-120"/>
              </a:rPr>
              <a:t> </a:t>
            </a:r>
            <a:endParaRPr kumimoji="1" lang="zh-TW" altLang="en-US" sz="3100">
              <a:ea typeface="新細明體" panose="02020500000000000000" pitchFamily="18" charset="-12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頁尾版面配置區 3">
            <a:extLst>
              <a:ext uri="{FF2B5EF4-FFF2-40B4-BE49-F238E27FC236}">
                <a16:creationId xmlns:a16="http://schemas.microsoft.com/office/drawing/2014/main" id="{3D95AA66-D4D0-234F-BB34-2C28DD87DD42}"/>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26626" name="投影片編號版面配置區 4">
            <a:extLst>
              <a:ext uri="{FF2B5EF4-FFF2-40B4-BE49-F238E27FC236}">
                <a16:creationId xmlns:a16="http://schemas.microsoft.com/office/drawing/2014/main" id="{C5681323-170A-9346-85F6-851FB18559E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99ABC615-95E5-634F-B039-EC1CCADE1F45}" type="slidenum">
              <a:rPr lang="zh-TW" altLang="en-US" sz="1200">
                <a:solidFill>
                  <a:srgbClr val="5F5F5F"/>
                </a:solidFill>
              </a:rPr>
              <a:pPr>
                <a:lnSpc>
                  <a:spcPct val="100000"/>
                </a:lnSpc>
                <a:spcBef>
                  <a:spcPct val="0"/>
                </a:spcBef>
                <a:spcAft>
                  <a:spcPct val="0"/>
                </a:spcAft>
                <a:buClrTx/>
                <a:buSzTx/>
                <a:buFontTx/>
                <a:buNone/>
              </a:pPr>
              <a:t>12</a:t>
            </a:fld>
            <a:endParaRPr lang="en-US" altLang="zh-TW" sz="1200">
              <a:solidFill>
                <a:srgbClr val="5F5F5F"/>
              </a:solidFill>
            </a:endParaRPr>
          </a:p>
        </p:txBody>
      </p:sp>
      <p:sp>
        <p:nvSpPr>
          <p:cNvPr id="26627" name="Rectangle 2">
            <a:extLst>
              <a:ext uri="{FF2B5EF4-FFF2-40B4-BE49-F238E27FC236}">
                <a16:creationId xmlns:a16="http://schemas.microsoft.com/office/drawing/2014/main" id="{41CE8D1A-D729-E54C-9583-371678D36AA8}"/>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Any question?</a:t>
            </a:r>
          </a:p>
        </p:txBody>
      </p:sp>
      <p:sp>
        <p:nvSpPr>
          <p:cNvPr id="26628" name="Rectangle 3">
            <a:extLst>
              <a:ext uri="{FF2B5EF4-FFF2-40B4-BE49-F238E27FC236}">
                <a16:creationId xmlns:a16="http://schemas.microsoft.com/office/drawing/2014/main" id="{DDE9037E-2AD2-7344-968D-C97AE09F000A}"/>
              </a:ext>
            </a:extLst>
          </p:cNvPr>
          <p:cNvSpPr>
            <a:spLocks noGrp="1" noChangeArrowheads="1"/>
          </p:cNvSpPr>
          <p:nvPr>
            <p:ph type="body" idx="1"/>
          </p:nvPr>
        </p:nvSpPr>
        <p:spPr/>
        <p:txBody>
          <a:bodyPr/>
          <a:lstStyle/>
          <a:p>
            <a:pPr eaLnBrk="1" hangingPunct="1"/>
            <a:endParaRPr lang="zh-TW" altLang="en-US">
              <a:ea typeface="新細明體" panose="02020500000000000000" pitchFamily="18" charset="-120"/>
            </a:endParaRPr>
          </a:p>
        </p:txBody>
      </p:sp>
      <p:pic>
        <p:nvPicPr>
          <p:cNvPr id="26629" name="Picture 4">
            <a:extLst>
              <a:ext uri="{FF2B5EF4-FFF2-40B4-BE49-F238E27FC236}">
                <a16:creationId xmlns:a16="http://schemas.microsoft.com/office/drawing/2014/main" id="{B83E3799-D881-A848-9B61-2AA3BB7B7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298" b="1987"/>
          <a:stretch>
            <a:fillRect/>
          </a:stretch>
        </p:blipFill>
        <p:spPr bwMode="auto">
          <a:xfrm>
            <a:off x="3429000" y="1295400"/>
            <a:ext cx="258603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頁尾版面配置區 3">
            <a:extLst>
              <a:ext uri="{FF2B5EF4-FFF2-40B4-BE49-F238E27FC236}">
                <a16:creationId xmlns:a16="http://schemas.microsoft.com/office/drawing/2014/main" id="{02C5E842-36D5-EC44-8151-EA86C84DFA7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27650" name="投影片編號版面配置區 4">
            <a:extLst>
              <a:ext uri="{FF2B5EF4-FFF2-40B4-BE49-F238E27FC236}">
                <a16:creationId xmlns:a16="http://schemas.microsoft.com/office/drawing/2014/main" id="{AF04D2E3-39DD-8B4D-A952-FB2B7E40ED78}"/>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C15066EE-D58A-534A-989B-00B85B492766}" type="slidenum">
              <a:rPr lang="zh-TW" altLang="en-US" sz="1200">
                <a:solidFill>
                  <a:srgbClr val="5F5F5F"/>
                </a:solidFill>
              </a:rPr>
              <a:pPr>
                <a:lnSpc>
                  <a:spcPct val="100000"/>
                </a:lnSpc>
                <a:spcBef>
                  <a:spcPct val="0"/>
                </a:spcBef>
                <a:spcAft>
                  <a:spcPct val="0"/>
                </a:spcAft>
                <a:buClrTx/>
                <a:buSzTx/>
                <a:buFontTx/>
                <a:buNone/>
              </a:pPr>
              <a:t>13</a:t>
            </a:fld>
            <a:endParaRPr lang="en-US" altLang="zh-TW" sz="1200">
              <a:solidFill>
                <a:srgbClr val="5F5F5F"/>
              </a:solidFill>
            </a:endParaRPr>
          </a:p>
        </p:txBody>
      </p:sp>
      <p:sp>
        <p:nvSpPr>
          <p:cNvPr id="27651" name="Rectangle 2">
            <a:extLst>
              <a:ext uri="{FF2B5EF4-FFF2-40B4-BE49-F238E27FC236}">
                <a16:creationId xmlns:a16="http://schemas.microsoft.com/office/drawing/2014/main" id="{D4079ABB-352A-C244-A560-EFF672B6980C}"/>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What is computer graphics?</a:t>
            </a:r>
          </a:p>
        </p:txBody>
      </p:sp>
      <p:sp>
        <p:nvSpPr>
          <p:cNvPr id="27652" name="Rectangle 3">
            <a:extLst>
              <a:ext uri="{FF2B5EF4-FFF2-40B4-BE49-F238E27FC236}">
                <a16:creationId xmlns:a16="http://schemas.microsoft.com/office/drawing/2014/main" id="{A75D4C8F-14B3-754E-AAF0-3F09D0A4163A}"/>
              </a:ext>
            </a:extLst>
          </p:cNvPr>
          <p:cNvSpPr>
            <a:spLocks noGrp="1" noChangeArrowheads="1"/>
          </p:cNvSpPr>
          <p:nvPr>
            <p:ph type="body" idx="1"/>
          </p:nvPr>
        </p:nvSpPr>
        <p:spPr/>
        <p:txBody>
          <a:bodyPr/>
          <a:lstStyle/>
          <a:p>
            <a:pPr eaLnBrk="1" hangingPunct="1"/>
            <a:r>
              <a:rPr lang="en-US" altLang="zh-TW">
                <a:ea typeface="新細明體" panose="02020500000000000000" pitchFamily="18" charset="-120"/>
              </a:rPr>
              <a:t>“Any use of computers to create or manipulate images”</a:t>
            </a:r>
          </a:p>
          <a:p>
            <a:pPr eaLnBrk="1" hangingPunct="1"/>
            <a:r>
              <a:rPr lang="en-US" altLang="zh-TW">
                <a:ea typeface="新細明體" panose="02020500000000000000" pitchFamily="18" charset="-120"/>
              </a:rPr>
              <a:t>Digital “illustration of life”</a:t>
            </a:r>
          </a:p>
          <a:p>
            <a:pPr eaLnBrk="1" hangingPunct="1"/>
            <a:endParaRPr lang="en-US" altLang="zh-TW">
              <a:ea typeface="新細明體" panose="02020500000000000000" pitchFamily="18" charset="-120"/>
            </a:endParaRPr>
          </a:p>
          <a:p>
            <a:pPr eaLnBrk="1" hangingPunct="1"/>
            <a:endParaRPr lang="en-US" altLang="zh-TW">
              <a:ea typeface="新細明體" panose="02020500000000000000" pitchFamily="18" charset="-120"/>
            </a:endParaRPr>
          </a:p>
        </p:txBody>
      </p:sp>
      <p:pic>
        <p:nvPicPr>
          <p:cNvPr id="27653" name="Picture 11">
            <a:extLst>
              <a:ext uri="{FF2B5EF4-FFF2-40B4-BE49-F238E27FC236}">
                <a16:creationId xmlns:a16="http://schemas.microsoft.com/office/drawing/2014/main" id="{994E53BF-39B2-9E4C-B22A-C2A4666EA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3505200"/>
            <a:ext cx="1898650"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14" descr="ila_teapot1silshd">
            <a:extLst>
              <a:ext uri="{FF2B5EF4-FFF2-40B4-BE49-F238E27FC236}">
                <a16:creationId xmlns:a16="http://schemas.microsoft.com/office/drawing/2014/main" id="{A03EF658-526B-4345-84CE-C12851FFF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797"/>
          <a:stretch>
            <a:fillRect/>
          </a:stretch>
        </p:blipFill>
        <p:spPr bwMode="auto">
          <a:xfrm>
            <a:off x="381000" y="3886200"/>
            <a:ext cx="2895600"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8" descr="teapotx1">
            <a:extLst>
              <a:ext uri="{FF2B5EF4-FFF2-40B4-BE49-F238E27FC236}">
                <a16:creationId xmlns:a16="http://schemas.microsoft.com/office/drawing/2014/main" id="{7A7D16B2-3562-1243-A2C1-8093B8DE6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962400"/>
            <a:ext cx="2971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頁尾版面配置區 3">
            <a:extLst>
              <a:ext uri="{FF2B5EF4-FFF2-40B4-BE49-F238E27FC236}">
                <a16:creationId xmlns:a16="http://schemas.microsoft.com/office/drawing/2014/main" id="{83F528BA-187A-3243-A59F-8FC7EBB92053}"/>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28674" name="投影片編號版面配置區 4">
            <a:extLst>
              <a:ext uri="{FF2B5EF4-FFF2-40B4-BE49-F238E27FC236}">
                <a16:creationId xmlns:a16="http://schemas.microsoft.com/office/drawing/2014/main" id="{09332238-481E-EA4F-A9C9-43ACFF397F33}"/>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A10263FD-4703-8740-A919-5CF87908EACB}" type="slidenum">
              <a:rPr lang="zh-TW" altLang="en-US" sz="1200">
                <a:solidFill>
                  <a:srgbClr val="5F5F5F"/>
                </a:solidFill>
              </a:rPr>
              <a:pPr>
                <a:lnSpc>
                  <a:spcPct val="100000"/>
                </a:lnSpc>
                <a:spcBef>
                  <a:spcPct val="0"/>
                </a:spcBef>
                <a:spcAft>
                  <a:spcPct val="0"/>
                </a:spcAft>
                <a:buClrTx/>
                <a:buSzTx/>
                <a:buFontTx/>
                <a:buNone/>
              </a:pPr>
              <a:t>14</a:t>
            </a:fld>
            <a:endParaRPr lang="en-US" altLang="zh-TW" sz="1200">
              <a:solidFill>
                <a:srgbClr val="5F5F5F"/>
              </a:solidFill>
            </a:endParaRPr>
          </a:p>
        </p:txBody>
      </p:sp>
      <p:sp>
        <p:nvSpPr>
          <p:cNvPr id="28675" name="Rectangle 2">
            <a:extLst>
              <a:ext uri="{FF2B5EF4-FFF2-40B4-BE49-F238E27FC236}">
                <a16:creationId xmlns:a16="http://schemas.microsoft.com/office/drawing/2014/main" id="{8A1B389A-52B9-034F-8C8C-E960331AE8A3}"/>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Luxo Jr.</a:t>
            </a:r>
          </a:p>
        </p:txBody>
      </p:sp>
      <p:sp>
        <p:nvSpPr>
          <p:cNvPr id="28676" name="Rectangle 3">
            <a:extLst>
              <a:ext uri="{FF2B5EF4-FFF2-40B4-BE49-F238E27FC236}">
                <a16:creationId xmlns:a16="http://schemas.microsoft.com/office/drawing/2014/main" id="{A332E723-5D8C-6643-A60E-493D682EBE85}"/>
              </a:ext>
            </a:extLst>
          </p:cNvPr>
          <p:cNvSpPr>
            <a:spLocks noGrp="1" noChangeArrowheads="1"/>
          </p:cNvSpPr>
          <p:nvPr>
            <p:ph type="body" idx="1"/>
          </p:nvPr>
        </p:nvSpPr>
        <p:spPr/>
        <p:txBody>
          <a:bodyPr/>
          <a:lstStyle/>
          <a:p>
            <a:pPr eaLnBrk="1" hangingPunct="1"/>
            <a:r>
              <a:rPr lang="en-US" altLang="zh-TW">
                <a:ea typeface="新細明體" panose="02020500000000000000" pitchFamily="18" charset="-120"/>
              </a:rPr>
              <a:t>Pixar’s first </a:t>
            </a:r>
            <a:r>
              <a:rPr lang="en-US" altLang="zh-TW">
                <a:ea typeface="新細明體" panose="02020500000000000000" pitchFamily="18" charset="-120"/>
                <a:hlinkClick r:id="rId3"/>
              </a:rPr>
              <a:t>film</a:t>
            </a:r>
            <a:r>
              <a:rPr lang="en-US" altLang="zh-TW">
                <a:ea typeface="新細明體" panose="02020500000000000000" pitchFamily="18" charset="-120"/>
              </a:rPr>
              <a:t>, 1986</a:t>
            </a:r>
          </a:p>
        </p:txBody>
      </p:sp>
      <p:pic>
        <p:nvPicPr>
          <p:cNvPr id="28677" name="Picture 4" descr="landing_1">
            <a:hlinkClick r:id="rId4" action="ppaction://hlinkfile"/>
            <a:extLst>
              <a:ext uri="{FF2B5EF4-FFF2-40B4-BE49-F238E27FC236}">
                <a16:creationId xmlns:a16="http://schemas.microsoft.com/office/drawing/2014/main" id="{73E7BE65-8BCF-A74B-8C7D-0D94AACBE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896" r="14165"/>
          <a:stretch>
            <a:fillRect/>
          </a:stretch>
        </p:blipFill>
        <p:spPr bwMode="auto">
          <a:xfrm>
            <a:off x="2209800" y="2133600"/>
            <a:ext cx="533400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頁尾版面配置區 3">
            <a:extLst>
              <a:ext uri="{FF2B5EF4-FFF2-40B4-BE49-F238E27FC236}">
                <a16:creationId xmlns:a16="http://schemas.microsoft.com/office/drawing/2014/main" id="{B50F4DF8-34CE-C743-9748-E5FF00C5F153}"/>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30722" name="投影片編號版面配置區 4">
            <a:extLst>
              <a:ext uri="{FF2B5EF4-FFF2-40B4-BE49-F238E27FC236}">
                <a16:creationId xmlns:a16="http://schemas.microsoft.com/office/drawing/2014/main" id="{873C41F9-19CD-3E43-BB4B-A44321857406}"/>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E2AFAE78-5B28-6D40-A8AE-82B130894804}" type="slidenum">
              <a:rPr lang="zh-TW" altLang="en-US" sz="1200">
                <a:solidFill>
                  <a:srgbClr val="5F5F5F"/>
                </a:solidFill>
              </a:rPr>
              <a:pPr>
                <a:lnSpc>
                  <a:spcPct val="100000"/>
                </a:lnSpc>
                <a:spcBef>
                  <a:spcPct val="0"/>
                </a:spcBef>
                <a:spcAft>
                  <a:spcPct val="0"/>
                </a:spcAft>
                <a:buClrTx/>
                <a:buSzTx/>
                <a:buFontTx/>
                <a:buNone/>
              </a:pPr>
              <a:t>15</a:t>
            </a:fld>
            <a:endParaRPr lang="en-US" altLang="zh-TW" sz="1200">
              <a:solidFill>
                <a:srgbClr val="5F5F5F"/>
              </a:solidFill>
            </a:endParaRPr>
          </a:p>
        </p:txBody>
      </p:sp>
      <p:sp>
        <p:nvSpPr>
          <p:cNvPr id="30723" name="Rectangle 2">
            <a:extLst>
              <a:ext uri="{FF2B5EF4-FFF2-40B4-BE49-F238E27FC236}">
                <a16:creationId xmlns:a16="http://schemas.microsoft.com/office/drawing/2014/main" id="{BE424B4A-B6CE-9C45-BFEF-581FE161018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How are images generated?</a:t>
            </a:r>
          </a:p>
        </p:txBody>
      </p:sp>
      <p:sp>
        <p:nvSpPr>
          <p:cNvPr id="30724" name="Rectangle 3">
            <a:extLst>
              <a:ext uri="{FF2B5EF4-FFF2-40B4-BE49-F238E27FC236}">
                <a16:creationId xmlns:a16="http://schemas.microsoft.com/office/drawing/2014/main" id="{B82EF119-F5EA-544A-AF9A-37632EAE3E23}"/>
              </a:ext>
            </a:extLst>
          </p:cNvPr>
          <p:cNvSpPr>
            <a:spLocks noGrp="1" noChangeArrowheads="1"/>
          </p:cNvSpPr>
          <p:nvPr>
            <p:ph type="body" idx="1"/>
          </p:nvPr>
        </p:nvSpPr>
        <p:spPr/>
        <p:txBody>
          <a:bodyPr/>
          <a:lstStyle/>
          <a:p>
            <a:pPr eaLnBrk="1" hangingPunct="1"/>
            <a:endParaRPr lang="zh-TW" altLang="en-US">
              <a:ea typeface="新細明體" panose="02020500000000000000" pitchFamily="18" charset="-120"/>
            </a:endParaRPr>
          </a:p>
        </p:txBody>
      </p:sp>
      <p:pic>
        <p:nvPicPr>
          <p:cNvPr id="30725" name="Picture 4">
            <a:extLst>
              <a:ext uri="{FF2B5EF4-FFF2-40B4-BE49-F238E27FC236}">
                <a16:creationId xmlns:a16="http://schemas.microsoft.com/office/drawing/2014/main" id="{D2BA3161-769A-3848-B245-576440F7F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19200"/>
            <a:ext cx="7208838"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頁尾版面配置區 3">
            <a:extLst>
              <a:ext uri="{FF2B5EF4-FFF2-40B4-BE49-F238E27FC236}">
                <a16:creationId xmlns:a16="http://schemas.microsoft.com/office/drawing/2014/main" id="{A4EE6F3B-DA5F-0A49-84BB-4D691ABD1182}"/>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31746" name="投影片編號版面配置區 4">
            <a:extLst>
              <a:ext uri="{FF2B5EF4-FFF2-40B4-BE49-F238E27FC236}">
                <a16:creationId xmlns:a16="http://schemas.microsoft.com/office/drawing/2014/main" id="{0D8A75AF-2F78-164F-BB87-CBD20BF3A8FA}"/>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C763A7C0-79D1-C644-89C8-74DCE3D12CD8}" type="slidenum">
              <a:rPr lang="zh-TW" altLang="en-US" sz="1200">
                <a:solidFill>
                  <a:srgbClr val="5F5F5F"/>
                </a:solidFill>
              </a:rPr>
              <a:pPr>
                <a:lnSpc>
                  <a:spcPct val="100000"/>
                </a:lnSpc>
                <a:spcBef>
                  <a:spcPct val="0"/>
                </a:spcBef>
                <a:spcAft>
                  <a:spcPct val="0"/>
                </a:spcAft>
                <a:buClrTx/>
                <a:buSzTx/>
                <a:buFontTx/>
                <a:buNone/>
              </a:pPr>
              <a:t>16</a:t>
            </a:fld>
            <a:endParaRPr lang="en-US" altLang="zh-TW" sz="1200">
              <a:solidFill>
                <a:srgbClr val="5F5F5F"/>
              </a:solidFill>
            </a:endParaRPr>
          </a:p>
        </p:txBody>
      </p:sp>
      <p:sp>
        <p:nvSpPr>
          <p:cNvPr id="31747" name="Rectangle 2">
            <a:extLst>
              <a:ext uri="{FF2B5EF4-FFF2-40B4-BE49-F238E27FC236}">
                <a16:creationId xmlns:a16="http://schemas.microsoft.com/office/drawing/2014/main" id="{DDCE9041-4AD7-2342-836D-EB50283E09DA}"/>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Areas of computer graphics</a:t>
            </a:r>
          </a:p>
        </p:txBody>
      </p:sp>
      <p:sp>
        <p:nvSpPr>
          <p:cNvPr id="31748" name="Rectangle 3">
            <a:extLst>
              <a:ext uri="{FF2B5EF4-FFF2-40B4-BE49-F238E27FC236}">
                <a16:creationId xmlns:a16="http://schemas.microsoft.com/office/drawing/2014/main" id="{96700DA9-A1C8-9A41-8120-620BD63B4ADD}"/>
              </a:ext>
            </a:extLst>
          </p:cNvPr>
          <p:cNvSpPr>
            <a:spLocks noGrp="1" noChangeArrowheads="1"/>
          </p:cNvSpPr>
          <p:nvPr>
            <p:ph type="body" idx="1"/>
          </p:nvPr>
        </p:nvSpPr>
        <p:spPr/>
        <p:txBody>
          <a:bodyPr/>
          <a:lstStyle/>
          <a:p>
            <a:pPr eaLnBrk="1" hangingPunct="1"/>
            <a:r>
              <a:rPr lang="en-US" altLang="zh-TW">
                <a:ea typeface="新細明體" panose="02020500000000000000" pitchFamily="18" charset="-120"/>
              </a:rPr>
              <a:t>Geometry (Modeling)</a:t>
            </a:r>
          </a:p>
          <a:p>
            <a:pPr eaLnBrk="1" hangingPunct="1"/>
            <a:r>
              <a:rPr lang="en-US" altLang="zh-TW">
                <a:ea typeface="新細明體" panose="02020500000000000000" pitchFamily="18" charset="-120"/>
              </a:rPr>
              <a:t>Rendering</a:t>
            </a:r>
          </a:p>
          <a:p>
            <a:pPr eaLnBrk="1" hangingPunct="1"/>
            <a:r>
              <a:rPr lang="en-US" altLang="zh-TW">
                <a:ea typeface="新細明體" panose="02020500000000000000" pitchFamily="18" charset="-120"/>
              </a:rPr>
              <a:t>Motion (Animation)</a:t>
            </a:r>
          </a:p>
          <a:p>
            <a:pPr eaLnBrk="1" hangingPunct="1"/>
            <a:endParaRPr lang="en-US" altLang="zh-TW">
              <a:ea typeface="新細明體" panose="02020500000000000000" pitchFamily="18" charset="-120"/>
            </a:endParaRPr>
          </a:p>
          <a:p>
            <a:pPr eaLnBrk="1" hangingPunct="1"/>
            <a:endParaRPr lang="en-US" altLang="zh-TW">
              <a:ea typeface="新細明體" panose="02020500000000000000" pitchFamily="18" charset="-120"/>
            </a:endParaRPr>
          </a:p>
        </p:txBody>
      </p:sp>
      <p:pic>
        <p:nvPicPr>
          <p:cNvPr id="31749" name="Picture 4">
            <a:extLst>
              <a:ext uri="{FF2B5EF4-FFF2-40B4-BE49-F238E27FC236}">
                <a16:creationId xmlns:a16="http://schemas.microsoft.com/office/drawing/2014/main" id="{9F257821-7731-C549-AD68-72A3A2EFB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371600"/>
            <a:ext cx="3946525" cy="178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0" name="Text Box 5">
            <a:extLst>
              <a:ext uri="{FF2B5EF4-FFF2-40B4-BE49-F238E27FC236}">
                <a16:creationId xmlns:a16="http://schemas.microsoft.com/office/drawing/2014/main" id="{841F390D-E41C-994A-BB4A-795C6D89FA31}"/>
              </a:ext>
            </a:extLst>
          </p:cNvPr>
          <p:cNvSpPr txBox="1">
            <a:spLocks noChangeArrowheads="1"/>
          </p:cNvSpPr>
          <p:nvPr/>
        </p:nvSpPr>
        <p:spPr bwMode="auto">
          <a:xfrm>
            <a:off x="5562600" y="3276600"/>
            <a:ext cx="283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rgbClr val="5F5F5F"/>
                </a:solidFill>
                <a:ea typeface="新細明體" panose="02020500000000000000" pitchFamily="18" charset="-120"/>
              </a:rPr>
              <a:t>Zorin et al. SIGGRAPH’97</a:t>
            </a:r>
          </a:p>
        </p:txBody>
      </p:sp>
      <p:pic>
        <p:nvPicPr>
          <p:cNvPr id="31751" name="Picture 15">
            <a:extLst>
              <a:ext uri="{FF2B5EF4-FFF2-40B4-BE49-F238E27FC236}">
                <a16:creationId xmlns:a16="http://schemas.microsoft.com/office/drawing/2014/main" id="{E8B396EB-B35B-DB49-9E19-58EC773E3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1777"/>
          <a:stretch>
            <a:fillRect/>
          </a:stretch>
        </p:blipFill>
        <p:spPr bwMode="auto">
          <a:xfrm>
            <a:off x="5638800" y="3665538"/>
            <a:ext cx="2590800" cy="231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2" name="Text Box 16">
            <a:extLst>
              <a:ext uri="{FF2B5EF4-FFF2-40B4-BE49-F238E27FC236}">
                <a16:creationId xmlns:a16="http://schemas.microsoft.com/office/drawing/2014/main" id="{62638C6B-843D-C34D-B965-0B03C2B61343}"/>
              </a:ext>
            </a:extLst>
          </p:cNvPr>
          <p:cNvSpPr txBox="1">
            <a:spLocks noChangeArrowheads="1"/>
          </p:cNvSpPr>
          <p:nvPr/>
        </p:nvSpPr>
        <p:spPr bwMode="auto">
          <a:xfrm>
            <a:off x="5257800" y="6019800"/>
            <a:ext cx="334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rgbClr val="5F5F5F"/>
                </a:solidFill>
                <a:ea typeface="新細明體" panose="02020500000000000000" pitchFamily="18" charset="-120"/>
              </a:rPr>
              <a:t>Liu &amp; Popović , SIGGRAPH’02</a:t>
            </a:r>
            <a:r>
              <a:rPr lang="en-US" altLang="zh-TW" sz="1800">
                <a:solidFill>
                  <a:schemeClr val="tx1"/>
                </a:solidFill>
                <a:ea typeface="新細明體" panose="02020500000000000000" pitchFamily="18" charset="-120"/>
              </a:rPr>
              <a:t> </a:t>
            </a:r>
          </a:p>
        </p:txBody>
      </p:sp>
      <p:sp>
        <p:nvSpPr>
          <p:cNvPr id="31753" name="Text Box 23">
            <a:extLst>
              <a:ext uri="{FF2B5EF4-FFF2-40B4-BE49-F238E27FC236}">
                <a16:creationId xmlns:a16="http://schemas.microsoft.com/office/drawing/2014/main" id="{CA3B3C19-A6B8-564F-A040-A018BB20DC62}"/>
              </a:ext>
            </a:extLst>
          </p:cNvPr>
          <p:cNvSpPr txBox="1">
            <a:spLocks noChangeArrowheads="1"/>
          </p:cNvSpPr>
          <p:nvPr/>
        </p:nvSpPr>
        <p:spPr bwMode="auto">
          <a:xfrm>
            <a:off x="914400" y="6019800"/>
            <a:ext cx="282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rgbClr val="5F5F5F"/>
                </a:solidFill>
                <a:ea typeface="新細明體" panose="02020500000000000000" pitchFamily="18" charset="-120"/>
              </a:rPr>
              <a:t>Jensen, SIGGRAPH 2000</a:t>
            </a:r>
          </a:p>
        </p:txBody>
      </p:sp>
      <p:pic>
        <p:nvPicPr>
          <p:cNvPr id="31754" name="Picture 26" descr="mie3pm">
            <a:hlinkClick r:id="rId5"/>
            <a:extLst>
              <a:ext uri="{FF2B5EF4-FFF2-40B4-BE49-F238E27FC236}">
                <a16:creationId xmlns:a16="http://schemas.microsoft.com/office/drawing/2014/main" id="{74F41E24-A0E8-7A44-850E-CBD6DBD9B5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581400"/>
            <a:ext cx="3048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頁尾版面配置區 3">
            <a:extLst>
              <a:ext uri="{FF2B5EF4-FFF2-40B4-BE49-F238E27FC236}">
                <a16:creationId xmlns:a16="http://schemas.microsoft.com/office/drawing/2014/main" id="{2D0599DA-F006-A747-A7B4-BCC4705B6A2D}"/>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33794" name="投影片編號版面配置區 4">
            <a:extLst>
              <a:ext uri="{FF2B5EF4-FFF2-40B4-BE49-F238E27FC236}">
                <a16:creationId xmlns:a16="http://schemas.microsoft.com/office/drawing/2014/main" id="{4D87665F-EFB6-1F4F-BA77-B60E7A62CBF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515303E9-4186-2544-9B9A-ECB7ABBFB24C}" type="slidenum">
              <a:rPr lang="zh-TW" altLang="en-US" sz="1200">
                <a:solidFill>
                  <a:srgbClr val="5F5F5F"/>
                </a:solidFill>
              </a:rPr>
              <a:pPr>
                <a:lnSpc>
                  <a:spcPct val="100000"/>
                </a:lnSpc>
                <a:spcBef>
                  <a:spcPct val="0"/>
                </a:spcBef>
                <a:spcAft>
                  <a:spcPct val="0"/>
                </a:spcAft>
                <a:buClrTx/>
                <a:buSzTx/>
                <a:buFontTx/>
                <a:buNone/>
              </a:pPr>
              <a:t>17</a:t>
            </a:fld>
            <a:endParaRPr lang="en-US" altLang="zh-TW" sz="1200">
              <a:solidFill>
                <a:srgbClr val="5F5F5F"/>
              </a:solidFill>
            </a:endParaRPr>
          </a:p>
        </p:txBody>
      </p:sp>
      <p:sp>
        <p:nvSpPr>
          <p:cNvPr id="33795" name="Rectangle 2">
            <a:extLst>
              <a:ext uri="{FF2B5EF4-FFF2-40B4-BE49-F238E27FC236}">
                <a16:creationId xmlns:a16="http://schemas.microsoft.com/office/drawing/2014/main" id="{9385FD9C-F9D3-5C43-974E-F81A82BFA6FB}"/>
              </a:ext>
            </a:extLst>
          </p:cNvPr>
          <p:cNvSpPr>
            <a:spLocks noGrp="1" noChangeArrowheads="1"/>
          </p:cNvSpPr>
          <p:nvPr>
            <p:ph type="title"/>
          </p:nvPr>
        </p:nvSpPr>
        <p:spPr>
          <a:xfrm>
            <a:off x="304800" y="0"/>
            <a:ext cx="8382000" cy="1143000"/>
          </a:xfrm>
        </p:spPr>
        <p:txBody>
          <a:bodyPr/>
          <a:lstStyle/>
          <a:p>
            <a:pPr eaLnBrk="1" hangingPunct="1"/>
            <a:r>
              <a:rPr lang="en-US" altLang="zh-TW">
                <a:ea typeface="新細明體" panose="02020500000000000000" pitchFamily="18" charset="-120"/>
              </a:rPr>
              <a:t>Applications of Computer Graphics</a:t>
            </a:r>
          </a:p>
        </p:txBody>
      </p:sp>
      <p:sp>
        <p:nvSpPr>
          <p:cNvPr id="33796" name="Rectangle 3">
            <a:extLst>
              <a:ext uri="{FF2B5EF4-FFF2-40B4-BE49-F238E27FC236}">
                <a16:creationId xmlns:a16="http://schemas.microsoft.com/office/drawing/2014/main" id="{407B70A5-C89D-3747-90C9-789EB45CBDB0}"/>
              </a:ext>
            </a:extLst>
          </p:cNvPr>
          <p:cNvSpPr>
            <a:spLocks noGrp="1" noChangeArrowheads="1"/>
          </p:cNvSpPr>
          <p:nvPr>
            <p:ph type="body" idx="1"/>
          </p:nvPr>
        </p:nvSpPr>
        <p:spPr/>
        <p:txBody>
          <a:bodyPr/>
          <a:lstStyle/>
          <a:p>
            <a:pPr eaLnBrk="1" hangingPunct="1"/>
            <a:r>
              <a:rPr lang="en-US" altLang="zh-TW">
                <a:ea typeface="新細明體" panose="02020500000000000000" pitchFamily="18" charset="-120"/>
              </a:rPr>
              <a:t>Film special effects </a:t>
            </a:r>
          </a:p>
          <a:p>
            <a:pPr eaLnBrk="1" hangingPunct="1"/>
            <a:r>
              <a:rPr lang="en-US" altLang="zh-TW">
                <a:ea typeface="新細明體" panose="02020500000000000000" pitchFamily="18" charset="-120"/>
              </a:rPr>
              <a:t>Animation</a:t>
            </a:r>
          </a:p>
          <a:p>
            <a:pPr eaLnBrk="1" hangingPunct="1"/>
            <a:r>
              <a:rPr lang="en-US" altLang="zh-TW">
                <a:ea typeface="新細明體" panose="02020500000000000000" pitchFamily="18" charset="-120"/>
              </a:rPr>
              <a:t>Video games</a:t>
            </a:r>
          </a:p>
          <a:p>
            <a:pPr eaLnBrk="1" hangingPunct="1"/>
            <a:r>
              <a:rPr lang="en-US" altLang="zh-TW">
                <a:ea typeface="新細明體" panose="02020500000000000000" pitchFamily="18" charset="-120"/>
              </a:rPr>
              <a:t>CAD/CAM/3D printing</a:t>
            </a:r>
          </a:p>
          <a:p>
            <a:pPr eaLnBrk="1" hangingPunct="1"/>
            <a:r>
              <a:rPr lang="en-US" altLang="zh-TW">
                <a:ea typeface="新細明體" panose="02020500000000000000" pitchFamily="18" charset="-120"/>
              </a:rPr>
              <a:t>Simulation</a:t>
            </a:r>
          </a:p>
          <a:p>
            <a:pPr eaLnBrk="1" hangingPunct="1"/>
            <a:r>
              <a:rPr lang="en-US" altLang="zh-TW">
                <a:ea typeface="新細明體" panose="02020500000000000000" pitchFamily="18" charset="-120"/>
              </a:rPr>
              <a:t>Medical imaging</a:t>
            </a:r>
          </a:p>
          <a:p>
            <a:pPr eaLnBrk="1" hangingPunct="1"/>
            <a:r>
              <a:rPr lang="en-US" altLang="zh-TW">
                <a:ea typeface="新細明體" panose="02020500000000000000" pitchFamily="18" charset="-120"/>
              </a:rPr>
              <a:t>Scientific &amp; Information visualization</a:t>
            </a:r>
          </a:p>
        </p:txBody>
      </p:sp>
      <p:sp>
        <p:nvSpPr>
          <p:cNvPr id="33797" name="文字方塊 2">
            <a:extLst>
              <a:ext uri="{FF2B5EF4-FFF2-40B4-BE49-F238E27FC236}">
                <a16:creationId xmlns:a16="http://schemas.microsoft.com/office/drawing/2014/main" id="{211BBDD9-AA6F-3045-A35F-5D6D7E058331}"/>
              </a:ext>
            </a:extLst>
          </p:cNvPr>
          <p:cNvSpPr txBox="1">
            <a:spLocks noChangeArrowheads="1"/>
          </p:cNvSpPr>
          <p:nvPr/>
        </p:nvSpPr>
        <p:spPr bwMode="auto">
          <a:xfrm>
            <a:off x="5192713" y="4495800"/>
            <a:ext cx="3532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chemeClr val="tx1"/>
                </a:solidFill>
                <a:ea typeface="新細明體" panose="02020500000000000000" pitchFamily="18" charset="-120"/>
                <a:hlinkClick r:id="rId2"/>
              </a:rPr>
              <a:t>https://youtu.be/kU_CBMNVUwg</a:t>
            </a:r>
            <a:endParaRPr lang="en-US" altLang="zh-TW" sz="1800">
              <a:solidFill>
                <a:schemeClr val="tx1"/>
              </a:solidFill>
              <a:ea typeface="新細明體" panose="02020500000000000000" pitchFamily="18" charset="-120"/>
            </a:endParaRPr>
          </a:p>
          <a:p>
            <a:pPr eaLnBrk="1" hangingPunct="1">
              <a:lnSpc>
                <a:spcPct val="100000"/>
              </a:lnSpc>
              <a:spcBef>
                <a:spcPct val="0"/>
              </a:spcBef>
              <a:spcAft>
                <a:spcPct val="0"/>
              </a:spcAft>
              <a:buClrTx/>
              <a:buSzTx/>
              <a:buFontTx/>
              <a:buNone/>
            </a:pPr>
            <a:endParaRPr lang="en-US" altLang="zh-TW" sz="1800">
              <a:solidFill>
                <a:schemeClr val="tx1"/>
              </a:solidFill>
              <a:ea typeface="新細明體" panose="02020500000000000000" pitchFamily="18" charset="-120"/>
            </a:endParaRPr>
          </a:p>
        </p:txBody>
      </p:sp>
      <p:pic>
        <p:nvPicPr>
          <p:cNvPr id="33798" name="圖片 1">
            <a:extLst>
              <a:ext uri="{FF2B5EF4-FFF2-40B4-BE49-F238E27FC236}">
                <a16:creationId xmlns:a16="http://schemas.microsoft.com/office/drawing/2014/main" id="{A127DD1A-ACAF-9C4E-83C0-3DB5E98FB6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1700" y="1828800"/>
            <a:ext cx="42481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頁尾版面配置區 3">
            <a:extLst>
              <a:ext uri="{FF2B5EF4-FFF2-40B4-BE49-F238E27FC236}">
                <a16:creationId xmlns:a16="http://schemas.microsoft.com/office/drawing/2014/main" id="{708EB06A-7B04-7B4C-A6B8-5CCE02DFDD1D}"/>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34818" name="投影片編號版面配置區 4">
            <a:extLst>
              <a:ext uri="{FF2B5EF4-FFF2-40B4-BE49-F238E27FC236}">
                <a16:creationId xmlns:a16="http://schemas.microsoft.com/office/drawing/2014/main" id="{61791911-9E7A-464F-9992-F75C5222BAEE}"/>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B28BF4B4-1238-EA40-B346-B9FAB8D65E3B}" type="slidenum">
              <a:rPr lang="zh-TW" altLang="en-US" sz="1200">
                <a:solidFill>
                  <a:srgbClr val="5F5F5F"/>
                </a:solidFill>
              </a:rPr>
              <a:pPr>
                <a:lnSpc>
                  <a:spcPct val="100000"/>
                </a:lnSpc>
                <a:spcBef>
                  <a:spcPct val="0"/>
                </a:spcBef>
                <a:spcAft>
                  <a:spcPct val="0"/>
                </a:spcAft>
                <a:buClrTx/>
                <a:buSzTx/>
                <a:buFontTx/>
                <a:buNone/>
              </a:pPr>
              <a:t>18</a:t>
            </a:fld>
            <a:endParaRPr lang="en-US" altLang="zh-TW" sz="1200">
              <a:solidFill>
                <a:srgbClr val="5F5F5F"/>
              </a:solidFill>
            </a:endParaRPr>
          </a:p>
        </p:txBody>
      </p:sp>
      <p:sp>
        <p:nvSpPr>
          <p:cNvPr id="34819" name="Rectangle 2">
            <a:extLst>
              <a:ext uri="{FF2B5EF4-FFF2-40B4-BE49-F238E27FC236}">
                <a16:creationId xmlns:a16="http://schemas.microsoft.com/office/drawing/2014/main" id="{E6F31325-2767-2B47-9CB3-05FA83E2251F}"/>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Film Special Effects: Avatar</a:t>
            </a:r>
          </a:p>
        </p:txBody>
      </p:sp>
      <p:sp>
        <p:nvSpPr>
          <p:cNvPr id="34820" name="Rectangle 3">
            <a:extLst>
              <a:ext uri="{FF2B5EF4-FFF2-40B4-BE49-F238E27FC236}">
                <a16:creationId xmlns:a16="http://schemas.microsoft.com/office/drawing/2014/main" id="{27234F62-3174-0841-A3B3-50037F407835}"/>
              </a:ext>
            </a:extLst>
          </p:cNvPr>
          <p:cNvSpPr>
            <a:spLocks noGrp="1" noChangeArrowheads="1"/>
          </p:cNvSpPr>
          <p:nvPr>
            <p:ph type="body" idx="1"/>
          </p:nvPr>
        </p:nvSpPr>
        <p:spPr/>
        <p:txBody>
          <a:bodyPr/>
          <a:lstStyle/>
          <a:p>
            <a:pPr eaLnBrk="1" hangingPunct="1"/>
            <a:endParaRPr lang="zh-TW" altLang="en-US">
              <a:ea typeface="新細明體" panose="02020500000000000000" pitchFamily="18" charset="-120"/>
            </a:endParaRPr>
          </a:p>
        </p:txBody>
      </p:sp>
      <p:pic>
        <p:nvPicPr>
          <p:cNvPr id="34821" name="Picture 4" descr="avatar-mocap-530x299">
            <a:hlinkClick r:id="rId2" action="ppaction://hlinkfile"/>
            <a:extLst>
              <a:ext uri="{FF2B5EF4-FFF2-40B4-BE49-F238E27FC236}">
                <a16:creationId xmlns:a16="http://schemas.microsoft.com/office/drawing/2014/main" id="{422785BF-B836-5E44-8A27-BEF5D6670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7620000"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標題 1">
            <a:extLst>
              <a:ext uri="{FF2B5EF4-FFF2-40B4-BE49-F238E27FC236}">
                <a16:creationId xmlns:a16="http://schemas.microsoft.com/office/drawing/2014/main" id="{87027BB8-4B9C-9644-B7BC-DE0E9DE5DD5F}"/>
              </a:ext>
            </a:extLst>
          </p:cNvPr>
          <p:cNvSpPr>
            <a:spLocks noGrp="1" noChangeArrowheads="1"/>
          </p:cNvSpPr>
          <p:nvPr>
            <p:ph type="title"/>
          </p:nvPr>
        </p:nvSpPr>
        <p:spPr/>
        <p:txBody>
          <a:bodyPr/>
          <a:lstStyle/>
          <a:p>
            <a:endParaRPr lang="en-US" altLang="en-US"/>
          </a:p>
        </p:txBody>
      </p:sp>
      <p:sp>
        <p:nvSpPr>
          <p:cNvPr id="35842" name="內容版面配置區 2">
            <a:extLst>
              <a:ext uri="{FF2B5EF4-FFF2-40B4-BE49-F238E27FC236}">
                <a16:creationId xmlns:a16="http://schemas.microsoft.com/office/drawing/2014/main" id="{9FD8E369-C51B-9749-8840-CF434BCE3DEC}"/>
              </a:ext>
            </a:extLst>
          </p:cNvPr>
          <p:cNvSpPr>
            <a:spLocks noGrp="1" noChangeArrowheads="1"/>
          </p:cNvSpPr>
          <p:nvPr>
            <p:ph idx="1"/>
          </p:nvPr>
        </p:nvSpPr>
        <p:spPr/>
        <p:txBody>
          <a:bodyPr/>
          <a:lstStyle/>
          <a:p>
            <a:endParaRPr lang="en-US" altLang="en-US"/>
          </a:p>
        </p:txBody>
      </p:sp>
      <p:sp>
        <p:nvSpPr>
          <p:cNvPr id="35843" name="頁尾版面配置區 3">
            <a:extLst>
              <a:ext uri="{FF2B5EF4-FFF2-40B4-BE49-F238E27FC236}">
                <a16:creationId xmlns:a16="http://schemas.microsoft.com/office/drawing/2014/main" id="{2C102467-316E-1047-AF24-DDC5815CEDAB}"/>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35844" name="投影片編號版面配置區 4">
            <a:extLst>
              <a:ext uri="{FF2B5EF4-FFF2-40B4-BE49-F238E27FC236}">
                <a16:creationId xmlns:a16="http://schemas.microsoft.com/office/drawing/2014/main" id="{AA5F34E5-C2DA-FA4D-9FB8-D386D7CD7506}"/>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468AC319-337A-E64F-9D7C-5150A48F0454}" type="slidenum">
              <a:rPr lang="zh-TW" altLang="en-US" sz="1200">
                <a:solidFill>
                  <a:srgbClr val="5F5F5F"/>
                </a:solidFill>
              </a:rPr>
              <a:pPr>
                <a:lnSpc>
                  <a:spcPct val="100000"/>
                </a:lnSpc>
                <a:spcBef>
                  <a:spcPct val="0"/>
                </a:spcBef>
                <a:spcAft>
                  <a:spcPct val="0"/>
                </a:spcAft>
                <a:buClrTx/>
                <a:buSzTx/>
                <a:buFontTx/>
                <a:buNone/>
              </a:pPr>
              <a:t>19</a:t>
            </a:fld>
            <a:endParaRPr lang="en-US" altLang="zh-TW" sz="1200">
              <a:solidFill>
                <a:srgbClr val="5F5F5F"/>
              </a:solidFill>
            </a:endParaRPr>
          </a:p>
        </p:txBody>
      </p:sp>
      <p:pic>
        <p:nvPicPr>
          <p:cNvPr id="35845" name="Picture 2" descr="Image result for Star Wars: Force Awakens">
            <a:hlinkClick r:id="rId3"/>
            <a:extLst>
              <a:ext uri="{FF2B5EF4-FFF2-40B4-BE49-F238E27FC236}">
                <a16:creationId xmlns:a16="http://schemas.microsoft.com/office/drawing/2014/main" id="{1914FD77-9645-A44B-9B31-B62923E28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57200"/>
            <a:ext cx="8858250"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頁尾版面配置區 3">
            <a:extLst>
              <a:ext uri="{FF2B5EF4-FFF2-40B4-BE49-F238E27FC236}">
                <a16:creationId xmlns:a16="http://schemas.microsoft.com/office/drawing/2014/main" id="{312ECA63-27E1-1043-A4D4-8D462104F80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16386" name="投影片編號版面配置區 4">
            <a:extLst>
              <a:ext uri="{FF2B5EF4-FFF2-40B4-BE49-F238E27FC236}">
                <a16:creationId xmlns:a16="http://schemas.microsoft.com/office/drawing/2014/main" id="{A147B726-83CF-084C-A8DC-20171244A80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26E73EAB-36FF-F147-B727-F2B13C06BC62}" type="slidenum">
              <a:rPr lang="zh-TW" altLang="en-US" sz="1200">
                <a:solidFill>
                  <a:srgbClr val="5F5F5F"/>
                </a:solidFill>
              </a:rPr>
              <a:pPr>
                <a:lnSpc>
                  <a:spcPct val="100000"/>
                </a:lnSpc>
                <a:spcBef>
                  <a:spcPct val="0"/>
                </a:spcBef>
                <a:spcAft>
                  <a:spcPct val="0"/>
                </a:spcAft>
                <a:buClrTx/>
                <a:buSzTx/>
                <a:buFontTx/>
                <a:buNone/>
              </a:pPr>
              <a:t>2</a:t>
            </a:fld>
            <a:endParaRPr lang="en-US" altLang="zh-TW" sz="1200">
              <a:solidFill>
                <a:srgbClr val="5F5F5F"/>
              </a:solidFill>
            </a:endParaRPr>
          </a:p>
        </p:txBody>
      </p:sp>
      <p:sp>
        <p:nvSpPr>
          <p:cNvPr id="16387" name="Rectangle 2">
            <a:extLst>
              <a:ext uri="{FF2B5EF4-FFF2-40B4-BE49-F238E27FC236}">
                <a16:creationId xmlns:a16="http://schemas.microsoft.com/office/drawing/2014/main" id="{138679BC-D853-354A-A737-70F9C211FAE2}"/>
              </a:ext>
            </a:extLst>
          </p:cNvPr>
          <p:cNvSpPr>
            <a:spLocks noGrp="1" noChangeArrowheads="1"/>
          </p:cNvSpPr>
          <p:nvPr>
            <p:ph type="title"/>
          </p:nvPr>
        </p:nvSpPr>
        <p:spPr>
          <a:xfrm>
            <a:off x="304800" y="0"/>
            <a:ext cx="8001000" cy="1143000"/>
          </a:xfrm>
        </p:spPr>
        <p:txBody>
          <a:bodyPr/>
          <a:lstStyle/>
          <a:p>
            <a:pPr eaLnBrk="1" hangingPunct="1"/>
            <a:r>
              <a:rPr lang="en-US" altLang="zh-TW">
                <a:ea typeface="新細明體" panose="02020500000000000000" pitchFamily="18" charset="-120"/>
              </a:rPr>
              <a:t>Course Goal</a:t>
            </a:r>
          </a:p>
        </p:txBody>
      </p:sp>
      <p:sp>
        <p:nvSpPr>
          <p:cNvPr id="171011" name="Rectangle 3">
            <a:extLst>
              <a:ext uri="{FF2B5EF4-FFF2-40B4-BE49-F238E27FC236}">
                <a16:creationId xmlns:a16="http://schemas.microsoft.com/office/drawing/2014/main" id="{1FC3E7E1-886D-F74E-8008-632DD86001C3}"/>
              </a:ext>
            </a:extLst>
          </p:cNvPr>
          <p:cNvSpPr>
            <a:spLocks noGrp="1" noChangeArrowheads="1"/>
          </p:cNvSpPr>
          <p:nvPr>
            <p:ph type="body" idx="1"/>
          </p:nvPr>
        </p:nvSpPr>
        <p:spPr/>
        <p:txBody>
          <a:bodyPr/>
          <a:lstStyle/>
          <a:p>
            <a:pPr eaLnBrk="1" hangingPunct="1"/>
            <a:r>
              <a:rPr lang="en-US" altLang="zh-TW">
                <a:solidFill>
                  <a:schemeClr val="tx1"/>
                </a:solidFill>
                <a:ea typeface="新細明體" panose="02020500000000000000" pitchFamily="18" charset="-120"/>
              </a:rPr>
              <a:t>Provide you enough fundamentals to study or do computer graphics research</a:t>
            </a:r>
          </a:p>
          <a:p>
            <a:pPr eaLnBrk="1" hangingPunct="1"/>
            <a:r>
              <a:rPr lang="en-US" altLang="zh-TW">
                <a:solidFill>
                  <a:schemeClr val="tx1"/>
                </a:solidFill>
                <a:ea typeface="新細明體" panose="02020500000000000000" pitchFamily="18" charset="-120"/>
              </a:rPr>
              <a:t>Breadth &gt; Depth</a:t>
            </a:r>
          </a:p>
          <a:p>
            <a:pPr eaLnBrk="1" hangingPunct="1"/>
            <a:r>
              <a:rPr lang="en-US" altLang="zh-TW">
                <a:solidFill>
                  <a:schemeClr val="tx1"/>
                </a:solidFill>
                <a:ea typeface="新細明體" panose="02020500000000000000" pitchFamily="18" charset="-120"/>
              </a:rPr>
              <a:t>Independent study / Self-learning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 calcmode="lin" valueType="num">
                                      <p:cBhvr additive="base">
                                        <p:cTn id="7" dur="500" fill="hold"/>
                                        <p:tgtEl>
                                          <p:spTgt spid="171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101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71011">
                                            <p:txEl>
                                              <p:pRg st="1" end="1"/>
                                            </p:txEl>
                                          </p:spTgt>
                                        </p:tgtEl>
                                        <p:attrNameLst>
                                          <p:attrName>style.visibility</p:attrName>
                                        </p:attrNameLst>
                                      </p:cBhvr>
                                      <p:to>
                                        <p:strVal val="visible"/>
                                      </p:to>
                                    </p:set>
                                    <p:anim calcmode="lin" valueType="num">
                                      <p:cBhvr additive="base">
                                        <p:cTn id="13" dur="500" fill="hold"/>
                                        <p:tgtEl>
                                          <p:spTgt spid="1710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1011">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71011">
                                            <p:txEl>
                                              <p:pRg st="2" end="2"/>
                                            </p:txEl>
                                          </p:spTgt>
                                        </p:tgtEl>
                                        <p:attrNameLst>
                                          <p:attrName>style.visibility</p:attrName>
                                        </p:attrNameLst>
                                      </p:cBhvr>
                                      <p:to>
                                        <p:strVal val="visible"/>
                                      </p:to>
                                    </p:set>
                                    <p:anim calcmode="lin" valueType="num">
                                      <p:cBhvr additive="base">
                                        <p:cTn id="19" dur="500" fill="hold"/>
                                        <p:tgtEl>
                                          <p:spTgt spid="1710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1011">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439CD9-BCD3-88F9-DF9F-39D39928F999}"/>
              </a:ext>
            </a:extLst>
          </p:cNvPr>
          <p:cNvSpPr>
            <a:spLocks noGrp="1"/>
          </p:cNvSpPr>
          <p:nvPr>
            <p:ph type="title"/>
          </p:nvPr>
        </p:nvSpPr>
        <p:spPr/>
        <p:txBody>
          <a:bodyPr/>
          <a:lstStyle/>
          <a:p>
            <a:r>
              <a:rPr kumimoji="1" lang="en-US" altLang="zh-TW" dirty="0"/>
              <a:t>Games (real-time rendering)</a:t>
            </a:r>
            <a:endParaRPr kumimoji="1" lang="zh-TW" altLang="en-US" dirty="0"/>
          </a:p>
        </p:txBody>
      </p:sp>
      <p:sp>
        <p:nvSpPr>
          <p:cNvPr id="3" name="內容版面配置區 2">
            <a:extLst>
              <a:ext uri="{FF2B5EF4-FFF2-40B4-BE49-F238E27FC236}">
                <a16:creationId xmlns:a16="http://schemas.microsoft.com/office/drawing/2014/main" id="{E9AB47E9-34A8-0F27-32B5-99F3338CBD58}"/>
              </a:ext>
            </a:extLst>
          </p:cNvPr>
          <p:cNvSpPr>
            <a:spLocks noGrp="1"/>
          </p:cNvSpPr>
          <p:nvPr>
            <p:ph idx="1"/>
          </p:nvPr>
        </p:nvSpPr>
        <p:spPr/>
        <p:txBody>
          <a:bodyPr/>
          <a:lstStyle/>
          <a:p>
            <a:endParaRPr kumimoji="1" lang="zh-TW" altLang="en-US"/>
          </a:p>
        </p:txBody>
      </p:sp>
      <p:sp>
        <p:nvSpPr>
          <p:cNvPr id="4" name="頁尾版面配置區 3">
            <a:extLst>
              <a:ext uri="{FF2B5EF4-FFF2-40B4-BE49-F238E27FC236}">
                <a16:creationId xmlns:a16="http://schemas.microsoft.com/office/drawing/2014/main" id="{A6611458-52BA-21DC-3887-F6693623C14B}"/>
              </a:ext>
            </a:extLst>
          </p:cNvPr>
          <p:cNvSpPr>
            <a:spLocks noGrp="1"/>
          </p:cNvSpPr>
          <p:nvPr>
            <p:ph type="ftr" sz="quarter" idx="10"/>
          </p:nvPr>
        </p:nvSpPr>
        <p:spPr/>
        <p:txBody>
          <a:bodyPr/>
          <a:lstStyle/>
          <a:p>
            <a:pPr>
              <a:defRPr/>
            </a:pPr>
            <a:r>
              <a:rPr lang="en-US" altLang="zh-TW"/>
              <a:t>ILE5014 Computer Graphics 22F</a:t>
            </a:r>
          </a:p>
        </p:txBody>
      </p:sp>
      <p:sp>
        <p:nvSpPr>
          <p:cNvPr id="5" name="投影片編號版面配置區 4">
            <a:extLst>
              <a:ext uri="{FF2B5EF4-FFF2-40B4-BE49-F238E27FC236}">
                <a16:creationId xmlns:a16="http://schemas.microsoft.com/office/drawing/2014/main" id="{43A8EF98-7C9A-771E-9DEB-5AF2B7F1EFB5}"/>
              </a:ext>
            </a:extLst>
          </p:cNvPr>
          <p:cNvSpPr>
            <a:spLocks noGrp="1"/>
          </p:cNvSpPr>
          <p:nvPr>
            <p:ph type="sldNum" sz="quarter" idx="11"/>
          </p:nvPr>
        </p:nvSpPr>
        <p:spPr/>
        <p:txBody>
          <a:bodyPr/>
          <a:lstStyle/>
          <a:p>
            <a:pPr>
              <a:defRPr/>
            </a:pPr>
            <a:fld id="{D85E1393-BF24-F946-8189-CD40DAB31B8D}" type="slidenum">
              <a:rPr lang="zh-TW" altLang="en-US" smtClean="0"/>
              <a:pPr>
                <a:defRPr/>
              </a:pPr>
              <a:t>20</a:t>
            </a:fld>
            <a:endParaRPr lang="en-US" altLang="zh-TW"/>
          </a:p>
        </p:txBody>
      </p:sp>
      <p:pic>
        <p:nvPicPr>
          <p:cNvPr id="6" name="Picture 2" descr="A busy street in a city&#10;&#10;Description automatically generated with medium confidence">
            <a:hlinkClick r:id="rId3"/>
            <a:extLst>
              <a:ext uri="{FF2B5EF4-FFF2-40B4-BE49-F238E27FC236}">
                <a16:creationId xmlns:a16="http://schemas.microsoft.com/office/drawing/2014/main" id="{ED5FD97F-2D4E-4691-A8A2-1D9B67D74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9" y="118427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212CE16-426F-B31F-E9CA-86E2AEBE15BF}"/>
              </a:ext>
            </a:extLst>
          </p:cNvPr>
          <p:cNvSpPr txBox="1"/>
          <p:nvPr/>
        </p:nvSpPr>
        <p:spPr>
          <a:xfrm>
            <a:off x="2743200" y="6214844"/>
            <a:ext cx="6733382" cy="646331"/>
          </a:xfrm>
          <a:prstGeom prst="rect">
            <a:avLst/>
          </a:prstGeom>
          <a:noFill/>
        </p:spPr>
        <p:txBody>
          <a:bodyPr wrap="square" rtlCol="0">
            <a:spAutoFit/>
          </a:bodyPr>
          <a:lstStyle/>
          <a:p>
            <a:r>
              <a:rPr lang="en" altLang="zh-TW" b="1" dirty="0"/>
              <a:t>Lumen: Real-time Global Illumination in </a:t>
            </a:r>
            <a:r>
              <a:rPr lang="en" altLang="zh-TW" b="1" i="1" dirty="0"/>
              <a:t>Unreal Engine 5</a:t>
            </a:r>
          </a:p>
          <a:p>
            <a:r>
              <a:rPr lang="en" altLang="zh-TW" b="1" dirty="0">
                <a:hlinkClick r:id="rId5"/>
              </a:rPr>
              <a:t>https://advances.realtimerendering.com/s2022/index.html</a:t>
            </a:r>
            <a:endParaRPr lang="en" altLang="zh-TW" b="1" dirty="0"/>
          </a:p>
        </p:txBody>
      </p:sp>
    </p:spTree>
    <p:extLst>
      <p:ext uri="{BB962C8B-B14F-4D97-AF65-F5344CB8AC3E}">
        <p14:creationId xmlns:p14="http://schemas.microsoft.com/office/powerpoint/2010/main" val="2814337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63F540-B15D-8A29-4F77-DAE54CB9852F}"/>
              </a:ext>
            </a:extLst>
          </p:cNvPr>
          <p:cNvSpPr>
            <a:spLocks noGrp="1"/>
          </p:cNvSpPr>
          <p:nvPr>
            <p:ph type="title"/>
          </p:nvPr>
        </p:nvSpPr>
        <p:spPr>
          <a:xfrm>
            <a:off x="304800" y="0"/>
            <a:ext cx="7467600" cy="1143000"/>
          </a:xfrm>
        </p:spPr>
        <p:txBody>
          <a:bodyPr/>
          <a:lstStyle/>
          <a:p>
            <a:r>
              <a:rPr kumimoji="1" lang="en-US" altLang="zh-TW" dirty="0"/>
              <a:t>Games</a:t>
            </a:r>
            <a:endParaRPr kumimoji="1" lang="zh-TW" altLang="en-US" dirty="0"/>
          </a:p>
        </p:txBody>
      </p:sp>
      <p:pic>
        <p:nvPicPr>
          <p:cNvPr id="6" name="線上媒體 5" descr="Enemies – real-time cinematic teaser | Unity">
            <a:hlinkClick r:id="" action="ppaction://media"/>
            <a:extLst>
              <a:ext uri="{FF2B5EF4-FFF2-40B4-BE49-F238E27FC236}">
                <a16:creationId xmlns:a16="http://schemas.microsoft.com/office/drawing/2014/main" id="{F562FF5A-BF87-E417-8F8A-746F320032A5}"/>
              </a:ext>
            </a:extLst>
          </p:cNvPr>
          <p:cNvPicPr>
            <a:picLocks noGrp="1" noRot="1" noChangeAspect="1"/>
          </p:cNvPicPr>
          <p:nvPr>
            <p:ph idx="1"/>
            <a:videoFile r:link="rId1"/>
          </p:nvPr>
        </p:nvPicPr>
        <p:blipFill>
          <a:blip r:embed="rId4"/>
          <a:stretch>
            <a:fillRect/>
          </a:stretch>
        </p:blipFill>
        <p:spPr>
          <a:xfrm>
            <a:off x="347663" y="1585913"/>
            <a:ext cx="8415337" cy="4754562"/>
          </a:xfrm>
          <a:prstGeom prst="rect">
            <a:avLst/>
          </a:prstGeom>
        </p:spPr>
      </p:pic>
      <p:sp>
        <p:nvSpPr>
          <p:cNvPr id="4" name="頁尾版面配置區 3">
            <a:extLst>
              <a:ext uri="{FF2B5EF4-FFF2-40B4-BE49-F238E27FC236}">
                <a16:creationId xmlns:a16="http://schemas.microsoft.com/office/drawing/2014/main" id="{243B7DC4-0D0C-7E0E-FB5C-E7F136894962}"/>
              </a:ext>
            </a:extLst>
          </p:cNvPr>
          <p:cNvSpPr>
            <a:spLocks noGrp="1"/>
          </p:cNvSpPr>
          <p:nvPr>
            <p:ph type="ftr" sz="quarter" idx="10"/>
          </p:nvPr>
        </p:nvSpPr>
        <p:spPr/>
        <p:txBody>
          <a:bodyPr/>
          <a:lstStyle/>
          <a:p>
            <a:pPr>
              <a:defRPr/>
            </a:pPr>
            <a:r>
              <a:rPr lang="en-US" altLang="zh-TW"/>
              <a:t>ILE5014 Computer Graphics 22F</a:t>
            </a:r>
          </a:p>
        </p:txBody>
      </p:sp>
      <p:sp>
        <p:nvSpPr>
          <p:cNvPr id="5" name="投影片編號版面配置區 4">
            <a:extLst>
              <a:ext uri="{FF2B5EF4-FFF2-40B4-BE49-F238E27FC236}">
                <a16:creationId xmlns:a16="http://schemas.microsoft.com/office/drawing/2014/main" id="{74668E51-38CD-4A76-7E58-4BE6679FC881}"/>
              </a:ext>
            </a:extLst>
          </p:cNvPr>
          <p:cNvSpPr>
            <a:spLocks noGrp="1"/>
          </p:cNvSpPr>
          <p:nvPr>
            <p:ph type="sldNum" sz="quarter" idx="11"/>
          </p:nvPr>
        </p:nvSpPr>
        <p:spPr/>
        <p:txBody>
          <a:bodyPr/>
          <a:lstStyle/>
          <a:p>
            <a:pPr>
              <a:defRPr/>
            </a:pPr>
            <a:fld id="{D85E1393-BF24-F946-8189-CD40DAB31B8D}" type="slidenum">
              <a:rPr lang="zh-TW" altLang="en-US" smtClean="0"/>
              <a:pPr>
                <a:defRPr/>
              </a:pPr>
              <a:t>21</a:t>
            </a:fld>
            <a:endParaRPr lang="en-US" altLang="zh-TW"/>
          </a:p>
        </p:txBody>
      </p:sp>
    </p:spTree>
    <p:extLst>
      <p:ext uri="{BB962C8B-B14F-4D97-AF65-F5344CB8AC3E}">
        <p14:creationId xmlns:p14="http://schemas.microsoft.com/office/powerpoint/2010/main" val="39395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頁尾版面配置區 3">
            <a:extLst>
              <a:ext uri="{FF2B5EF4-FFF2-40B4-BE49-F238E27FC236}">
                <a16:creationId xmlns:a16="http://schemas.microsoft.com/office/drawing/2014/main" id="{F9752179-DC80-6141-9D52-C19B59943A6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39938" name="投影片編號版面配置區 4">
            <a:extLst>
              <a:ext uri="{FF2B5EF4-FFF2-40B4-BE49-F238E27FC236}">
                <a16:creationId xmlns:a16="http://schemas.microsoft.com/office/drawing/2014/main" id="{761C7B3A-0C88-4E4F-97EC-69D0F22A22C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10681BC1-7113-F64E-B161-F7894DB9842F}" type="slidenum">
              <a:rPr lang="zh-TW" altLang="en-US" sz="1200">
                <a:solidFill>
                  <a:srgbClr val="5F5F5F"/>
                </a:solidFill>
              </a:rPr>
              <a:pPr>
                <a:lnSpc>
                  <a:spcPct val="100000"/>
                </a:lnSpc>
                <a:spcBef>
                  <a:spcPct val="0"/>
                </a:spcBef>
                <a:spcAft>
                  <a:spcPct val="0"/>
                </a:spcAft>
                <a:buClrTx/>
                <a:buSzTx/>
                <a:buFontTx/>
                <a:buNone/>
              </a:pPr>
              <a:t>22</a:t>
            </a:fld>
            <a:endParaRPr lang="en-US" altLang="zh-TW" sz="1200">
              <a:solidFill>
                <a:srgbClr val="5F5F5F"/>
              </a:solidFill>
            </a:endParaRPr>
          </a:p>
        </p:txBody>
      </p:sp>
      <p:pic>
        <p:nvPicPr>
          <p:cNvPr id="39939" name="Picture 2" descr="Image:Beech 1900D Simulator.jpg">
            <a:hlinkClick r:id="rId2"/>
            <a:extLst>
              <a:ext uri="{FF2B5EF4-FFF2-40B4-BE49-F238E27FC236}">
                <a16:creationId xmlns:a16="http://schemas.microsoft.com/office/drawing/2014/main" id="{94AEA394-494B-634B-863F-5B094666A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19200"/>
            <a:ext cx="6705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3">
            <a:extLst>
              <a:ext uri="{FF2B5EF4-FFF2-40B4-BE49-F238E27FC236}">
                <a16:creationId xmlns:a16="http://schemas.microsoft.com/office/drawing/2014/main" id="{3B67585F-8D63-5E4F-B09F-851B427AC9E9}"/>
              </a:ext>
            </a:extLst>
          </p:cNvPr>
          <p:cNvSpPr>
            <a:spLocks noGrp="1" noChangeArrowheads="1"/>
          </p:cNvSpPr>
          <p:nvPr>
            <p:ph type="title"/>
          </p:nvPr>
        </p:nvSpPr>
        <p:spPr/>
        <p:txBody>
          <a:bodyPr/>
          <a:lstStyle/>
          <a:p>
            <a:pPr eaLnBrk="1" hangingPunct="1"/>
            <a:r>
              <a:rPr lang="en-US" altLang="zh-TW" sz="3300">
                <a:ea typeface="新細明體" panose="02020500000000000000" pitchFamily="18" charset="-120"/>
              </a:rPr>
              <a:t>Simulation / Virtual Reality (VR)</a:t>
            </a:r>
          </a:p>
        </p:txBody>
      </p:sp>
      <p:sp>
        <p:nvSpPr>
          <p:cNvPr id="39941" name="Rectangle 4">
            <a:extLst>
              <a:ext uri="{FF2B5EF4-FFF2-40B4-BE49-F238E27FC236}">
                <a16:creationId xmlns:a16="http://schemas.microsoft.com/office/drawing/2014/main" id="{C2113218-213E-F443-A977-F2A5FDCEBC50}"/>
              </a:ext>
            </a:extLst>
          </p:cNvPr>
          <p:cNvSpPr>
            <a:spLocks noGrp="1" noChangeArrowheads="1"/>
          </p:cNvSpPr>
          <p:nvPr>
            <p:ph type="body" idx="1"/>
          </p:nvPr>
        </p:nvSpPr>
        <p:spPr/>
        <p:txBody>
          <a:bodyPr/>
          <a:lstStyle/>
          <a:p>
            <a:pPr eaLnBrk="1" hangingPunct="1"/>
            <a:endParaRPr lang="en-US" altLang="zh-TW">
              <a:ea typeface="新細明體" panose="02020500000000000000" pitchFamily="18" charset="-120"/>
            </a:endParaRPr>
          </a:p>
          <a:p>
            <a:pPr eaLnBrk="1" hangingPunct="1">
              <a:buFontTx/>
              <a:buNone/>
            </a:pPr>
            <a:r>
              <a:rPr lang="en-US" altLang="zh-TW">
                <a:ea typeface="新細明體" panose="02020500000000000000" pitchFamily="18" charset="-120"/>
              </a:rPr>
              <a:t> </a:t>
            </a:r>
          </a:p>
        </p:txBody>
      </p:sp>
      <p:sp>
        <p:nvSpPr>
          <p:cNvPr id="39942" name="Text Box 5">
            <a:extLst>
              <a:ext uri="{FF2B5EF4-FFF2-40B4-BE49-F238E27FC236}">
                <a16:creationId xmlns:a16="http://schemas.microsoft.com/office/drawing/2014/main" id="{13AF7701-8F9F-834F-9776-C1DD0AA77669}"/>
              </a:ext>
            </a:extLst>
          </p:cNvPr>
          <p:cNvSpPr txBox="1">
            <a:spLocks noChangeArrowheads="1"/>
          </p:cNvSpPr>
          <p:nvPr/>
        </p:nvSpPr>
        <p:spPr bwMode="auto">
          <a:xfrm>
            <a:off x="304800" y="6096000"/>
            <a:ext cx="846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chemeClr val="tx1"/>
                </a:solidFill>
                <a:ea typeface="新細明體" panose="02020500000000000000" pitchFamily="18" charset="-120"/>
              </a:rPr>
              <a:t>FlightSafety International Beech 1900D Simulator, at the Orlando Training Center </a:t>
            </a:r>
            <a:endParaRPr lang="zh-TW" altLang="en-US" sz="1800">
              <a:solidFill>
                <a:schemeClr val="tx1"/>
              </a:solidFill>
              <a:ea typeface="新細明體" panose="02020500000000000000" pitchFamily="18" charset="-12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頁尾版面配置區 3">
            <a:extLst>
              <a:ext uri="{FF2B5EF4-FFF2-40B4-BE49-F238E27FC236}">
                <a16:creationId xmlns:a16="http://schemas.microsoft.com/office/drawing/2014/main" id="{884D255D-85E9-8D46-A972-3DA6782474EB}"/>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40962" name="投影片編號版面配置區 4">
            <a:extLst>
              <a:ext uri="{FF2B5EF4-FFF2-40B4-BE49-F238E27FC236}">
                <a16:creationId xmlns:a16="http://schemas.microsoft.com/office/drawing/2014/main" id="{EF939C89-1606-A748-8D83-29A3513A143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6424E880-ACC8-B545-B59C-68712D62F749}" type="slidenum">
              <a:rPr lang="zh-TW" altLang="en-US" sz="1200">
                <a:solidFill>
                  <a:srgbClr val="5F5F5F"/>
                </a:solidFill>
              </a:rPr>
              <a:pPr>
                <a:lnSpc>
                  <a:spcPct val="100000"/>
                </a:lnSpc>
                <a:spcBef>
                  <a:spcPct val="0"/>
                </a:spcBef>
                <a:spcAft>
                  <a:spcPct val="0"/>
                </a:spcAft>
                <a:buClrTx/>
                <a:buSzTx/>
                <a:buFontTx/>
                <a:buNone/>
              </a:pPr>
              <a:t>23</a:t>
            </a:fld>
            <a:endParaRPr lang="en-US" altLang="zh-TW" sz="1200">
              <a:solidFill>
                <a:srgbClr val="5F5F5F"/>
              </a:solidFill>
            </a:endParaRPr>
          </a:p>
        </p:txBody>
      </p:sp>
      <p:sp>
        <p:nvSpPr>
          <p:cNvPr id="40963" name="Rectangle 2">
            <a:extLst>
              <a:ext uri="{FF2B5EF4-FFF2-40B4-BE49-F238E27FC236}">
                <a16:creationId xmlns:a16="http://schemas.microsoft.com/office/drawing/2014/main" id="{39677D0F-AA47-EF40-95A8-C03F526EFED3}"/>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Physics-based Simulation</a:t>
            </a:r>
          </a:p>
        </p:txBody>
      </p:sp>
      <p:sp>
        <p:nvSpPr>
          <p:cNvPr id="40964" name="Text Box 7">
            <a:extLst>
              <a:ext uri="{FF2B5EF4-FFF2-40B4-BE49-F238E27FC236}">
                <a16:creationId xmlns:a16="http://schemas.microsoft.com/office/drawing/2014/main" id="{A2A18643-86F9-EE45-82E0-2578103EE62C}"/>
              </a:ext>
            </a:extLst>
          </p:cNvPr>
          <p:cNvSpPr txBox="1">
            <a:spLocks noChangeArrowheads="1"/>
          </p:cNvSpPr>
          <p:nvPr/>
        </p:nvSpPr>
        <p:spPr bwMode="auto">
          <a:xfrm>
            <a:off x="228600" y="5835650"/>
            <a:ext cx="8686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chemeClr val="tx1"/>
                </a:solidFill>
                <a:ea typeface="新細明體" panose="02020500000000000000" pitchFamily="18" charset="-120"/>
              </a:rPr>
              <a:t>Robinson-Mosher, Shinar, Gretarsson, Su, and Fedkiw, "Two-way Coupling of Fluids to Rigid and Deformable Solids and Shells", SIGGRAPH 2008</a:t>
            </a:r>
            <a:endParaRPr lang="zh-TW" altLang="en-US" sz="1800">
              <a:solidFill>
                <a:schemeClr val="tx1"/>
              </a:solidFill>
              <a:ea typeface="新細明體" panose="02020500000000000000" pitchFamily="18" charset="-120"/>
            </a:endParaRPr>
          </a:p>
        </p:txBody>
      </p:sp>
      <p:pic>
        <p:nvPicPr>
          <p:cNvPr id="161801" name="bag_pull.mpg">
            <a:hlinkClick r:id="" action="ppaction://media"/>
            <a:extLst>
              <a:ext uri="{FF2B5EF4-FFF2-40B4-BE49-F238E27FC236}">
                <a16:creationId xmlns:a16="http://schemas.microsoft.com/office/drawing/2014/main" id="{F47E2004-8013-AF4C-A976-B26E372D452E}"/>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1752600" y="1295400"/>
            <a:ext cx="609282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1801"/>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61801"/>
                                        </p:tgtEl>
                                      </p:cBhvr>
                                    </p:cmd>
                                  </p:childTnLst>
                                </p:cTn>
                              </p:par>
                            </p:childTnLst>
                          </p:cTn>
                        </p:par>
                      </p:childTnLst>
                    </p:cTn>
                  </p:par>
                </p:childTnLst>
              </p:cTn>
              <p:nextCondLst>
                <p:cond evt="onClick" delay="0">
                  <p:tgtEl>
                    <p:spTgt spid="161801"/>
                  </p:tgtEl>
                </p:cond>
              </p:nextCondLst>
            </p:seq>
            <p:video>
              <p:cMediaNode vol="80000">
                <p:cTn id="7" fill="hold" display="0">
                  <p:stCondLst>
                    <p:cond delay="indefinite"/>
                  </p:stCondLst>
                </p:cTn>
                <p:tgtEl>
                  <p:spTgt spid="161801"/>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頁尾版面配置區 3">
            <a:extLst>
              <a:ext uri="{FF2B5EF4-FFF2-40B4-BE49-F238E27FC236}">
                <a16:creationId xmlns:a16="http://schemas.microsoft.com/office/drawing/2014/main" id="{E93C21EA-4FC0-694C-9A21-636292CB1B45}"/>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41986" name="投影片編號版面配置區 4">
            <a:extLst>
              <a:ext uri="{FF2B5EF4-FFF2-40B4-BE49-F238E27FC236}">
                <a16:creationId xmlns:a16="http://schemas.microsoft.com/office/drawing/2014/main" id="{FE212B59-3A17-A346-BDC5-079F1654DD72}"/>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31FEDF87-4BC2-994D-AAD8-EEE8D918B3ED}" type="slidenum">
              <a:rPr lang="zh-TW" altLang="en-US" sz="1200">
                <a:solidFill>
                  <a:srgbClr val="5F5F5F"/>
                </a:solidFill>
              </a:rPr>
              <a:pPr>
                <a:lnSpc>
                  <a:spcPct val="100000"/>
                </a:lnSpc>
                <a:spcBef>
                  <a:spcPct val="0"/>
                </a:spcBef>
                <a:spcAft>
                  <a:spcPct val="0"/>
                </a:spcAft>
                <a:buClrTx/>
                <a:buSzTx/>
                <a:buFontTx/>
                <a:buNone/>
              </a:pPr>
              <a:t>24</a:t>
            </a:fld>
            <a:endParaRPr lang="en-US" altLang="zh-TW" sz="1200">
              <a:solidFill>
                <a:srgbClr val="5F5F5F"/>
              </a:solidFill>
            </a:endParaRPr>
          </a:p>
        </p:txBody>
      </p:sp>
      <p:sp>
        <p:nvSpPr>
          <p:cNvPr id="41987" name="Rectangle 2">
            <a:extLst>
              <a:ext uri="{FF2B5EF4-FFF2-40B4-BE49-F238E27FC236}">
                <a16:creationId xmlns:a16="http://schemas.microsoft.com/office/drawing/2014/main" id="{8CE0D847-797B-9F40-B1F4-70EB0B3973F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Physics-based Simulation</a:t>
            </a:r>
          </a:p>
        </p:txBody>
      </p:sp>
      <p:pic>
        <p:nvPicPr>
          <p:cNvPr id="41988" name="Picture 4">
            <a:hlinkClick r:id="rId2" action="ppaction://hlinkfile"/>
            <a:extLst>
              <a:ext uri="{FF2B5EF4-FFF2-40B4-BE49-F238E27FC236}">
                <a16:creationId xmlns:a16="http://schemas.microsoft.com/office/drawing/2014/main" id="{94737DEC-98FE-044C-9011-200FDB0F9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488363"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9" name="Text Box 5">
            <a:extLst>
              <a:ext uri="{FF2B5EF4-FFF2-40B4-BE49-F238E27FC236}">
                <a16:creationId xmlns:a16="http://schemas.microsoft.com/office/drawing/2014/main" id="{E18F3A6A-B3F4-4D40-BA07-EAC71668E95A}"/>
              </a:ext>
            </a:extLst>
          </p:cNvPr>
          <p:cNvSpPr txBox="1">
            <a:spLocks noChangeArrowheads="1"/>
          </p:cNvSpPr>
          <p:nvPr/>
        </p:nvSpPr>
        <p:spPr bwMode="auto">
          <a:xfrm>
            <a:off x="3200400" y="6074321"/>
            <a:ext cx="58401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dirty="0">
                <a:solidFill>
                  <a:schemeClr val="tx1"/>
                </a:solidFill>
                <a:ea typeface="新細明體" panose="02020500000000000000" pitchFamily="18" charset="-120"/>
              </a:rPr>
              <a:t>Kaldor, </a:t>
            </a:r>
            <a:r>
              <a:rPr lang="en-US" altLang="zh-TW" sz="1800" dirty="0">
                <a:solidFill>
                  <a:srgbClr val="FFFF00"/>
                </a:solidFill>
                <a:ea typeface="新細明體" panose="02020500000000000000" pitchFamily="18" charset="-120"/>
              </a:rPr>
              <a:t>Doug James</a:t>
            </a:r>
            <a:r>
              <a:rPr lang="en-US" altLang="zh-TW" sz="1800" dirty="0">
                <a:solidFill>
                  <a:schemeClr val="tx1"/>
                </a:solidFill>
                <a:ea typeface="新細明體" panose="02020500000000000000" pitchFamily="18" charset="-120"/>
              </a:rPr>
              <a:t>, and </a:t>
            </a:r>
            <a:r>
              <a:rPr lang="en-US" altLang="zh-TW" sz="1800" dirty="0" err="1">
                <a:solidFill>
                  <a:schemeClr val="tx1"/>
                </a:solidFill>
                <a:ea typeface="新細明體" panose="02020500000000000000" pitchFamily="18" charset="-120"/>
              </a:rPr>
              <a:t>Marschner</a:t>
            </a:r>
            <a:r>
              <a:rPr lang="en-US" altLang="zh-TW" sz="1800" dirty="0">
                <a:solidFill>
                  <a:schemeClr val="tx1"/>
                </a:solidFill>
                <a:ea typeface="新細明體" panose="02020500000000000000" pitchFamily="18" charset="-120"/>
              </a:rPr>
              <a:t>, SIGGRAPH2008 </a:t>
            </a:r>
          </a:p>
        </p:txBody>
      </p:sp>
      <p:sp>
        <p:nvSpPr>
          <p:cNvPr id="2" name="文字方塊 1">
            <a:extLst>
              <a:ext uri="{FF2B5EF4-FFF2-40B4-BE49-F238E27FC236}">
                <a16:creationId xmlns:a16="http://schemas.microsoft.com/office/drawing/2014/main" id="{25F46EFC-39B3-B941-83B6-40BC4C69E361}"/>
              </a:ext>
            </a:extLst>
          </p:cNvPr>
          <p:cNvSpPr txBox="1"/>
          <p:nvPr/>
        </p:nvSpPr>
        <p:spPr>
          <a:xfrm>
            <a:off x="4343400" y="6437848"/>
            <a:ext cx="3797001" cy="369332"/>
          </a:xfrm>
          <a:prstGeom prst="rect">
            <a:avLst/>
          </a:prstGeom>
          <a:noFill/>
        </p:spPr>
        <p:txBody>
          <a:bodyPr wrap="none" rtlCol="0">
            <a:spAutoFit/>
          </a:bodyPr>
          <a:lstStyle/>
          <a:p>
            <a:r>
              <a:rPr kumimoji="1" lang="en-US" altLang="zh-TW" dirty="0">
                <a:solidFill>
                  <a:srgbClr val="FFFF00"/>
                </a:solidFill>
                <a:hlinkClick r:id="rId4">
                  <a:extLst>
                    <a:ext uri="{A12FA001-AC4F-418D-AE19-62706E023703}">
                      <ahyp:hlinkClr xmlns:ahyp="http://schemas.microsoft.com/office/drawing/2018/hyperlinkcolor" val="tx"/>
                    </a:ext>
                  </a:extLst>
                </a:hlinkClick>
              </a:rPr>
              <a:t>SIGGRAPH’21 Achievement Award</a:t>
            </a:r>
            <a:endParaRPr kumimoji="1" lang="zh-TW" altLang="en-US" dirty="0">
              <a:solidFill>
                <a:srgbClr val="FFFF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標題 1">
            <a:extLst>
              <a:ext uri="{FF2B5EF4-FFF2-40B4-BE49-F238E27FC236}">
                <a16:creationId xmlns:a16="http://schemas.microsoft.com/office/drawing/2014/main" id="{BF01A60E-AD57-A24B-8861-EF2436441152}"/>
              </a:ext>
            </a:extLst>
          </p:cNvPr>
          <p:cNvSpPr>
            <a:spLocks noGrp="1" noChangeArrowheads="1"/>
          </p:cNvSpPr>
          <p:nvPr>
            <p:ph type="title"/>
          </p:nvPr>
        </p:nvSpPr>
        <p:spPr/>
        <p:txBody>
          <a:bodyPr/>
          <a:lstStyle/>
          <a:p>
            <a:r>
              <a:rPr lang="en-US" altLang="zh-TW">
                <a:ea typeface="新細明體" panose="02020500000000000000" pitchFamily="18" charset="-120"/>
              </a:rPr>
              <a:t>3D Printing/Fabrications  </a:t>
            </a:r>
            <a:endParaRPr lang="zh-TW" altLang="en-US">
              <a:ea typeface="新細明體" panose="02020500000000000000" pitchFamily="18" charset="-120"/>
            </a:endParaRPr>
          </a:p>
        </p:txBody>
      </p:sp>
      <p:sp>
        <p:nvSpPr>
          <p:cNvPr id="43010" name="內容版面配置區 2">
            <a:extLst>
              <a:ext uri="{FF2B5EF4-FFF2-40B4-BE49-F238E27FC236}">
                <a16:creationId xmlns:a16="http://schemas.microsoft.com/office/drawing/2014/main" id="{A6036422-0351-AA45-9A25-95ABF4F27C12}"/>
              </a:ext>
            </a:extLst>
          </p:cNvPr>
          <p:cNvSpPr>
            <a:spLocks noGrp="1" noChangeArrowheads="1"/>
          </p:cNvSpPr>
          <p:nvPr>
            <p:ph idx="1"/>
          </p:nvPr>
        </p:nvSpPr>
        <p:spPr>
          <a:xfrm>
            <a:off x="347663" y="1447800"/>
            <a:ext cx="8567737" cy="5029200"/>
          </a:xfrm>
        </p:spPr>
        <p:txBody>
          <a:bodyPr/>
          <a:lstStyle/>
          <a:p>
            <a:r>
              <a:rPr lang="en-US" altLang="zh-TW" sz="3000">
                <a:solidFill>
                  <a:schemeClr val="tx1"/>
                </a:solidFill>
                <a:ea typeface="新細明體" panose="02020500000000000000" pitchFamily="18" charset="-120"/>
              </a:rPr>
              <a:t>Deformable objects with spatially varying elasticity, </a:t>
            </a:r>
            <a:r>
              <a:rPr lang="en-US" altLang="zh-TW" sz="2800" b="1">
                <a:ea typeface="新細明體" panose="02020500000000000000" pitchFamily="18" charset="-120"/>
              </a:rPr>
              <a:t>Schumacher et al., SIGGRAPH’15</a:t>
            </a:r>
            <a:endParaRPr lang="zh-TW" altLang="en-US" sz="3000">
              <a:ea typeface="新細明體" panose="02020500000000000000" pitchFamily="18" charset="-120"/>
            </a:endParaRPr>
          </a:p>
        </p:txBody>
      </p:sp>
      <p:sp>
        <p:nvSpPr>
          <p:cNvPr id="43011" name="頁尾版面配置區 3">
            <a:extLst>
              <a:ext uri="{FF2B5EF4-FFF2-40B4-BE49-F238E27FC236}">
                <a16:creationId xmlns:a16="http://schemas.microsoft.com/office/drawing/2014/main" id="{9D5FCE94-3DA0-884E-8BC1-0EDE88C2EB65}"/>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43012" name="投影片編號版面配置區 4">
            <a:extLst>
              <a:ext uri="{FF2B5EF4-FFF2-40B4-BE49-F238E27FC236}">
                <a16:creationId xmlns:a16="http://schemas.microsoft.com/office/drawing/2014/main" id="{1C223BB3-960D-8F41-8808-6A04EA92540F}"/>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D5AC95F7-89B7-9B48-A858-811E13DA3B9D}" type="slidenum">
              <a:rPr lang="zh-TW" altLang="en-US" sz="1200">
                <a:solidFill>
                  <a:srgbClr val="5F5F5F"/>
                </a:solidFill>
              </a:rPr>
              <a:pPr>
                <a:lnSpc>
                  <a:spcPct val="100000"/>
                </a:lnSpc>
                <a:spcBef>
                  <a:spcPct val="0"/>
                </a:spcBef>
                <a:spcAft>
                  <a:spcPct val="0"/>
                </a:spcAft>
                <a:buClrTx/>
                <a:buSzTx/>
                <a:buFontTx/>
                <a:buNone/>
              </a:pPr>
              <a:t>25</a:t>
            </a:fld>
            <a:endParaRPr lang="en-US" altLang="zh-TW" sz="1200">
              <a:solidFill>
                <a:srgbClr val="5F5F5F"/>
              </a:solidFill>
            </a:endParaRPr>
          </a:p>
        </p:txBody>
      </p:sp>
      <p:pic>
        <p:nvPicPr>
          <p:cNvPr id="43013" name="Picture 2">
            <a:hlinkClick r:id="rId3" action="ppaction://hlinkfile"/>
            <a:extLst>
              <a:ext uri="{FF2B5EF4-FFF2-40B4-BE49-F238E27FC236}">
                <a16:creationId xmlns:a16="http://schemas.microsoft.com/office/drawing/2014/main" id="{7B9FF50E-F37E-A04D-BB0B-FADDA2EA2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732088"/>
            <a:ext cx="4402138" cy="368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014" name="文字方塊 9">
            <a:extLst>
              <a:ext uri="{FF2B5EF4-FFF2-40B4-BE49-F238E27FC236}">
                <a16:creationId xmlns:a16="http://schemas.microsoft.com/office/drawing/2014/main" id="{1F4B2216-61E4-D34F-AE7E-4C83B54BBF09}"/>
              </a:ext>
            </a:extLst>
          </p:cNvPr>
          <p:cNvSpPr txBox="1">
            <a:spLocks noChangeArrowheads="1"/>
          </p:cNvSpPr>
          <p:nvPr/>
        </p:nvSpPr>
        <p:spPr bwMode="auto">
          <a:xfrm>
            <a:off x="5867400" y="6096000"/>
            <a:ext cx="768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chemeClr val="tx1"/>
                </a:solidFill>
                <a:ea typeface="新細明體" panose="02020500000000000000" pitchFamily="18" charset="-120"/>
              </a:rPr>
              <a:t>~4:00</a:t>
            </a:r>
            <a:endParaRPr lang="zh-TW" altLang="en-US" sz="1800">
              <a:solidFill>
                <a:schemeClr val="tx1"/>
              </a:solidFill>
              <a:ea typeface="新細明體" panose="02020500000000000000" pitchFamily="18" charset="-12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頁尾版面配置區 3">
            <a:extLst>
              <a:ext uri="{FF2B5EF4-FFF2-40B4-BE49-F238E27FC236}">
                <a16:creationId xmlns:a16="http://schemas.microsoft.com/office/drawing/2014/main" id="{79F9931D-420F-D24E-A045-9DD4560FCB75}"/>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45058" name="投影片編號版面配置區 4">
            <a:extLst>
              <a:ext uri="{FF2B5EF4-FFF2-40B4-BE49-F238E27FC236}">
                <a16:creationId xmlns:a16="http://schemas.microsoft.com/office/drawing/2014/main" id="{0A7A76ED-AF3C-3F48-9D10-2B3B983EF89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F58347BB-020D-8547-A016-0EACC8E60DEA}" type="slidenum">
              <a:rPr lang="zh-TW" altLang="en-US" sz="1200">
                <a:solidFill>
                  <a:srgbClr val="5F5F5F"/>
                </a:solidFill>
              </a:rPr>
              <a:pPr>
                <a:lnSpc>
                  <a:spcPct val="100000"/>
                </a:lnSpc>
                <a:spcBef>
                  <a:spcPct val="0"/>
                </a:spcBef>
                <a:spcAft>
                  <a:spcPct val="0"/>
                </a:spcAft>
                <a:buClrTx/>
                <a:buSzTx/>
                <a:buFontTx/>
                <a:buNone/>
              </a:pPr>
              <a:t>26</a:t>
            </a:fld>
            <a:endParaRPr lang="en-US" altLang="zh-TW" sz="1200">
              <a:solidFill>
                <a:srgbClr val="5F5F5F"/>
              </a:solidFill>
            </a:endParaRPr>
          </a:p>
        </p:txBody>
      </p:sp>
      <p:sp>
        <p:nvSpPr>
          <p:cNvPr id="45059" name="Rectangle 2">
            <a:extLst>
              <a:ext uri="{FF2B5EF4-FFF2-40B4-BE49-F238E27FC236}">
                <a16:creationId xmlns:a16="http://schemas.microsoft.com/office/drawing/2014/main" id="{C18E5C5A-271D-5040-B332-EA314FC22B2D}"/>
              </a:ext>
            </a:extLst>
          </p:cNvPr>
          <p:cNvSpPr>
            <a:spLocks noGrp="1" noChangeArrowheads="1"/>
          </p:cNvSpPr>
          <p:nvPr>
            <p:ph type="title"/>
          </p:nvPr>
        </p:nvSpPr>
        <p:spPr>
          <a:xfrm>
            <a:off x="304800" y="0"/>
            <a:ext cx="8458200" cy="1143000"/>
          </a:xfrm>
        </p:spPr>
        <p:txBody>
          <a:bodyPr/>
          <a:lstStyle/>
          <a:p>
            <a:pPr eaLnBrk="1" hangingPunct="1"/>
            <a:r>
              <a:rPr lang="en-US" altLang="zh-TW">
                <a:ea typeface="新細明體" panose="02020500000000000000" pitchFamily="18" charset="-120"/>
              </a:rPr>
              <a:t>Musculotendon Simulation of Hand  </a:t>
            </a:r>
          </a:p>
        </p:txBody>
      </p:sp>
      <p:sp>
        <p:nvSpPr>
          <p:cNvPr id="45060" name="Rectangle 3">
            <a:extLst>
              <a:ext uri="{FF2B5EF4-FFF2-40B4-BE49-F238E27FC236}">
                <a16:creationId xmlns:a16="http://schemas.microsoft.com/office/drawing/2014/main" id="{454756D1-953E-8744-91F3-6AB61498BC20}"/>
              </a:ext>
            </a:extLst>
          </p:cNvPr>
          <p:cNvSpPr>
            <a:spLocks noGrp="1" noChangeArrowheads="1"/>
          </p:cNvSpPr>
          <p:nvPr>
            <p:ph type="body" idx="1"/>
          </p:nvPr>
        </p:nvSpPr>
        <p:spPr/>
        <p:txBody>
          <a:bodyPr/>
          <a:lstStyle/>
          <a:p>
            <a:pPr eaLnBrk="1" hangingPunct="1"/>
            <a:endParaRPr lang="zh-TW" altLang="en-US">
              <a:ea typeface="新細明體" panose="02020500000000000000" pitchFamily="18" charset="-120"/>
            </a:endParaRPr>
          </a:p>
        </p:txBody>
      </p:sp>
      <p:pic>
        <p:nvPicPr>
          <p:cNvPr id="45061" name="Picture 4" descr="teaser">
            <a:extLst>
              <a:ext uri="{FF2B5EF4-FFF2-40B4-BE49-F238E27FC236}">
                <a16:creationId xmlns:a16="http://schemas.microsoft.com/office/drawing/2014/main" id="{95274EC8-F636-1B41-8F98-E450768BC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49363"/>
            <a:ext cx="84582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Text Box 5">
            <a:extLst>
              <a:ext uri="{FF2B5EF4-FFF2-40B4-BE49-F238E27FC236}">
                <a16:creationId xmlns:a16="http://schemas.microsoft.com/office/drawing/2014/main" id="{819B4993-DF0E-0B4F-B520-2EE556DB1676}"/>
              </a:ext>
            </a:extLst>
          </p:cNvPr>
          <p:cNvSpPr txBox="1">
            <a:spLocks noChangeArrowheads="1"/>
          </p:cNvSpPr>
          <p:nvPr/>
        </p:nvSpPr>
        <p:spPr bwMode="auto">
          <a:xfrm>
            <a:off x="533400" y="3016250"/>
            <a:ext cx="7812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kumimoji="1" lang="en-US" altLang="zh-TW" sz="2400">
                <a:solidFill>
                  <a:schemeClr val="tx1"/>
                </a:solidFill>
                <a:latin typeface="Tahoma" panose="020B0604030504040204" pitchFamily="34" charset="0"/>
                <a:ea typeface="新細明體" panose="02020500000000000000" pitchFamily="18" charset="-120"/>
              </a:rPr>
              <a:t>Shinjiro Sueda et al., SIGGRAPH 2008, SIGGRAPH 2015 </a:t>
            </a:r>
          </a:p>
        </p:txBody>
      </p:sp>
      <p:sp>
        <p:nvSpPr>
          <p:cNvPr id="45063" name="Text Box 6">
            <a:extLst>
              <a:ext uri="{FF2B5EF4-FFF2-40B4-BE49-F238E27FC236}">
                <a16:creationId xmlns:a16="http://schemas.microsoft.com/office/drawing/2014/main" id="{2A5713D0-9661-D54C-98EC-AE5CF9A85C50}"/>
              </a:ext>
            </a:extLst>
          </p:cNvPr>
          <p:cNvSpPr txBox="1">
            <a:spLocks noChangeArrowheads="1"/>
          </p:cNvSpPr>
          <p:nvPr/>
        </p:nvSpPr>
        <p:spPr bwMode="auto">
          <a:xfrm>
            <a:off x="457200" y="3382963"/>
            <a:ext cx="3340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3200">
                <a:solidFill>
                  <a:schemeClr val="tx1"/>
                </a:solidFill>
                <a:ea typeface="新細明體" panose="02020500000000000000" pitchFamily="18" charset="-120"/>
                <a:hlinkClick r:id="rId4" action="ppaction://hlinkfile"/>
              </a:rPr>
              <a:t>Movie (goto 1:15)</a:t>
            </a:r>
            <a:endParaRPr lang="en-US" altLang="zh-TW" sz="3200">
              <a:solidFill>
                <a:schemeClr val="tx1"/>
              </a:solidFill>
              <a:ea typeface="新細明體" panose="02020500000000000000" pitchFamily="18" charset="-120"/>
            </a:endParaRPr>
          </a:p>
        </p:txBody>
      </p:sp>
      <p:pic>
        <p:nvPicPr>
          <p:cNvPr id="45064" name="Picture 9">
            <a:extLst>
              <a:ext uri="{FF2B5EF4-FFF2-40B4-BE49-F238E27FC236}">
                <a16:creationId xmlns:a16="http://schemas.microsoft.com/office/drawing/2014/main" id="{58A3DD48-72EE-D246-B8D0-D1C338F1EA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6872" t="-623" r="3284" b="20589"/>
          <a:stretch>
            <a:fillRect/>
          </a:stretch>
        </p:blipFill>
        <p:spPr bwMode="auto">
          <a:xfrm>
            <a:off x="381000" y="4038600"/>
            <a:ext cx="8477250" cy="2287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065" name="文字方塊 1">
            <a:extLst>
              <a:ext uri="{FF2B5EF4-FFF2-40B4-BE49-F238E27FC236}">
                <a16:creationId xmlns:a16="http://schemas.microsoft.com/office/drawing/2014/main" id="{356B5F76-1805-554C-9C01-039469CF82AE}"/>
              </a:ext>
            </a:extLst>
          </p:cNvPr>
          <p:cNvSpPr txBox="1">
            <a:spLocks noChangeArrowheads="1"/>
          </p:cNvSpPr>
          <p:nvPr/>
        </p:nvSpPr>
        <p:spPr bwMode="auto">
          <a:xfrm>
            <a:off x="6364288" y="5486400"/>
            <a:ext cx="18653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chemeClr val="bg1"/>
                </a:solidFill>
                <a:ea typeface="新細明體" panose="02020500000000000000" pitchFamily="18" charset="-120"/>
              </a:rPr>
              <a:t>simulate clinical </a:t>
            </a:r>
          </a:p>
          <a:p>
            <a:pPr eaLnBrk="1" hangingPunct="1">
              <a:lnSpc>
                <a:spcPct val="100000"/>
              </a:lnSpc>
              <a:spcBef>
                <a:spcPct val="0"/>
              </a:spcBef>
              <a:spcAft>
                <a:spcPct val="0"/>
              </a:spcAft>
              <a:buClrTx/>
              <a:buSzTx/>
              <a:buFontTx/>
              <a:buNone/>
            </a:pPr>
            <a:r>
              <a:rPr lang="en-US" altLang="zh-TW" sz="1800">
                <a:solidFill>
                  <a:schemeClr val="bg1"/>
                </a:solidFill>
                <a:ea typeface="新細明體" panose="02020500000000000000" pitchFamily="18" charset="-120"/>
              </a:rPr>
              <a:t>conditions</a:t>
            </a:r>
            <a:endParaRPr lang="zh-TW" altLang="en-US" sz="1800">
              <a:solidFill>
                <a:schemeClr val="bg1"/>
              </a:solidFill>
              <a:ea typeface="新細明體" panose="02020500000000000000" pitchFamily="18" charset="-120"/>
            </a:endParaRPr>
          </a:p>
        </p:txBody>
      </p:sp>
      <p:sp>
        <p:nvSpPr>
          <p:cNvPr id="45066" name="矩形 2">
            <a:extLst>
              <a:ext uri="{FF2B5EF4-FFF2-40B4-BE49-F238E27FC236}">
                <a16:creationId xmlns:a16="http://schemas.microsoft.com/office/drawing/2014/main" id="{CA6A04C1-228D-B54C-A92A-896B9848659F}"/>
              </a:ext>
            </a:extLst>
          </p:cNvPr>
          <p:cNvSpPr>
            <a:spLocks noChangeArrowheads="1"/>
          </p:cNvSpPr>
          <p:nvPr/>
        </p:nvSpPr>
        <p:spPr bwMode="auto">
          <a:xfrm>
            <a:off x="5691188" y="6294438"/>
            <a:ext cx="32115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800">
                <a:solidFill>
                  <a:schemeClr val="tx1"/>
                </a:solidFill>
                <a:ea typeface="新細明體" panose="02020500000000000000" pitchFamily="18" charset="-120"/>
                <a:hlinkClick r:id="rId6"/>
              </a:rPr>
              <a:t>https://youtu.be/EXJakVtwEfc</a:t>
            </a:r>
            <a:endParaRPr lang="en-US" altLang="zh-TW" sz="1800">
              <a:solidFill>
                <a:schemeClr val="tx1"/>
              </a:solidFill>
              <a:ea typeface="新細明體" panose="02020500000000000000" pitchFamily="18" charset="-120"/>
            </a:endParaRPr>
          </a:p>
          <a:p>
            <a:pPr>
              <a:lnSpc>
                <a:spcPct val="100000"/>
              </a:lnSpc>
              <a:spcBef>
                <a:spcPct val="0"/>
              </a:spcBef>
              <a:spcAft>
                <a:spcPct val="0"/>
              </a:spcAft>
              <a:buClrTx/>
              <a:buSzTx/>
              <a:buFontTx/>
              <a:buNone/>
            </a:pPr>
            <a:endParaRPr lang="zh-TW" altLang="en-US" sz="1800">
              <a:solidFill>
                <a:schemeClr val="tx1"/>
              </a:solidFill>
              <a:ea typeface="新細明體" panose="02020500000000000000" pitchFamily="18" charset="-12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頁尾版面配置區 3">
            <a:extLst>
              <a:ext uri="{FF2B5EF4-FFF2-40B4-BE49-F238E27FC236}">
                <a16:creationId xmlns:a16="http://schemas.microsoft.com/office/drawing/2014/main" id="{E4B8FCDC-A840-794F-908D-977AA18E72B4}"/>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47106" name="投影片編號版面配置區 4">
            <a:extLst>
              <a:ext uri="{FF2B5EF4-FFF2-40B4-BE49-F238E27FC236}">
                <a16:creationId xmlns:a16="http://schemas.microsoft.com/office/drawing/2014/main" id="{A7E3B666-7A30-CB42-BC41-32CB211A5A36}"/>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BF9979AD-25A6-B341-B42C-43EA06647211}" type="slidenum">
              <a:rPr lang="zh-TW" altLang="en-US" sz="1200">
                <a:solidFill>
                  <a:srgbClr val="5F5F5F"/>
                </a:solidFill>
              </a:rPr>
              <a:pPr>
                <a:lnSpc>
                  <a:spcPct val="100000"/>
                </a:lnSpc>
                <a:spcBef>
                  <a:spcPct val="0"/>
                </a:spcBef>
                <a:spcAft>
                  <a:spcPct val="0"/>
                </a:spcAft>
                <a:buClrTx/>
                <a:buSzTx/>
                <a:buFontTx/>
                <a:buNone/>
              </a:pPr>
              <a:t>27</a:t>
            </a:fld>
            <a:endParaRPr lang="en-US" altLang="zh-TW" sz="1200">
              <a:solidFill>
                <a:srgbClr val="5F5F5F"/>
              </a:solidFill>
            </a:endParaRPr>
          </a:p>
        </p:txBody>
      </p:sp>
      <p:sp>
        <p:nvSpPr>
          <p:cNvPr id="47107" name="Rectangle 2">
            <a:extLst>
              <a:ext uri="{FF2B5EF4-FFF2-40B4-BE49-F238E27FC236}">
                <a16:creationId xmlns:a16="http://schemas.microsoft.com/office/drawing/2014/main" id="{D727B881-CB92-CE48-941A-6F1A1A82B298}"/>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Medical Imaging </a:t>
            </a:r>
          </a:p>
        </p:txBody>
      </p:sp>
      <p:sp>
        <p:nvSpPr>
          <p:cNvPr id="47108" name="Rectangle 3">
            <a:extLst>
              <a:ext uri="{FF2B5EF4-FFF2-40B4-BE49-F238E27FC236}">
                <a16:creationId xmlns:a16="http://schemas.microsoft.com/office/drawing/2014/main" id="{A16EDB61-9C92-1D41-80DB-E8A462520A5A}"/>
              </a:ext>
            </a:extLst>
          </p:cNvPr>
          <p:cNvSpPr>
            <a:spLocks noGrp="1" noChangeArrowheads="1"/>
          </p:cNvSpPr>
          <p:nvPr>
            <p:ph type="body" idx="1"/>
          </p:nvPr>
        </p:nvSpPr>
        <p:spPr/>
        <p:txBody>
          <a:bodyPr/>
          <a:lstStyle/>
          <a:p>
            <a:pPr eaLnBrk="1" hangingPunct="1"/>
            <a:endParaRPr lang="zh-TW" altLang="en-US">
              <a:ea typeface="新細明體" panose="02020500000000000000" pitchFamily="18" charset="-120"/>
            </a:endParaRPr>
          </a:p>
        </p:txBody>
      </p:sp>
      <p:pic>
        <p:nvPicPr>
          <p:cNvPr id="47109" name="Picture 7" descr="newvessels">
            <a:extLst>
              <a:ext uri="{FF2B5EF4-FFF2-40B4-BE49-F238E27FC236}">
                <a16:creationId xmlns:a16="http://schemas.microsoft.com/office/drawing/2014/main" id="{D36000F5-23BA-2748-ABFC-F75642C27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585"/>
          <a:stretch>
            <a:fillRect/>
          </a:stretch>
        </p:blipFill>
        <p:spPr bwMode="auto">
          <a:xfrm>
            <a:off x="1076325" y="1219200"/>
            <a:ext cx="7000875"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 Box 8">
            <a:extLst>
              <a:ext uri="{FF2B5EF4-FFF2-40B4-BE49-F238E27FC236}">
                <a16:creationId xmlns:a16="http://schemas.microsoft.com/office/drawing/2014/main" id="{EBEB3CE8-E8A9-2244-92F0-09A9EBBA7C06}"/>
              </a:ext>
            </a:extLst>
          </p:cNvPr>
          <p:cNvSpPr txBox="1">
            <a:spLocks noChangeArrowheads="1"/>
          </p:cNvSpPr>
          <p:nvPr/>
        </p:nvSpPr>
        <p:spPr bwMode="auto">
          <a:xfrm>
            <a:off x="746125" y="6056313"/>
            <a:ext cx="1289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chemeClr val="tx1"/>
                </a:solidFill>
                <a:ea typeface="新細明體" panose="02020500000000000000" pitchFamily="18" charset="-120"/>
              </a:rPr>
              <a:t>MedicView</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頁尾版面配置區 3">
            <a:extLst>
              <a:ext uri="{FF2B5EF4-FFF2-40B4-BE49-F238E27FC236}">
                <a16:creationId xmlns:a16="http://schemas.microsoft.com/office/drawing/2014/main" id="{FBE6C6F7-1866-7447-9E25-B15627FC8DD2}"/>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48130" name="投影片編號版面配置區 4">
            <a:extLst>
              <a:ext uri="{FF2B5EF4-FFF2-40B4-BE49-F238E27FC236}">
                <a16:creationId xmlns:a16="http://schemas.microsoft.com/office/drawing/2014/main" id="{2FB1CD94-C224-3D41-B86F-587E2AF55D2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251860F1-DD28-FB4E-8A1A-34A78391C9FB}" type="slidenum">
              <a:rPr lang="zh-TW" altLang="en-US" sz="1200">
                <a:solidFill>
                  <a:srgbClr val="5F5F5F"/>
                </a:solidFill>
              </a:rPr>
              <a:pPr>
                <a:lnSpc>
                  <a:spcPct val="100000"/>
                </a:lnSpc>
                <a:spcBef>
                  <a:spcPct val="0"/>
                </a:spcBef>
                <a:spcAft>
                  <a:spcPct val="0"/>
                </a:spcAft>
                <a:buClrTx/>
                <a:buSzTx/>
                <a:buFontTx/>
                <a:buNone/>
              </a:pPr>
              <a:t>28</a:t>
            </a:fld>
            <a:endParaRPr lang="en-US" altLang="zh-TW" sz="1200">
              <a:solidFill>
                <a:srgbClr val="5F5F5F"/>
              </a:solidFill>
            </a:endParaRPr>
          </a:p>
        </p:txBody>
      </p:sp>
      <p:sp>
        <p:nvSpPr>
          <p:cNvPr id="48131" name="Rectangle 2">
            <a:extLst>
              <a:ext uri="{FF2B5EF4-FFF2-40B4-BE49-F238E27FC236}">
                <a16:creationId xmlns:a16="http://schemas.microsoft.com/office/drawing/2014/main" id="{B1A395C9-D08E-9C4C-8434-35F896EF2CF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Scientific Visualization</a:t>
            </a:r>
          </a:p>
        </p:txBody>
      </p:sp>
      <p:sp>
        <p:nvSpPr>
          <p:cNvPr id="48132" name="Rectangle 3">
            <a:extLst>
              <a:ext uri="{FF2B5EF4-FFF2-40B4-BE49-F238E27FC236}">
                <a16:creationId xmlns:a16="http://schemas.microsoft.com/office/drawing/2014/main" id="{6CF6A454-5329-5740-B7EB-2EA2DBB859C9}"/>
              </a:ext>
            </a:extLst>
          </p:cNvPr>
          <p:cNvSpPr>
            <a:spLocks noGrp="1" noChangeArrowheads="1"/>
          </p:cNvSpPr>
          <p:nvPr>
            <p:ph type="body" idx="1"/>
          </p:nvPr>
        </p:nvSpPr>
        <p:spPr/>
        <p:txBody>
          <a:bodyPr/>
          <a:lstStyle/>
          <a:p>
            <a:pPr eaLnBrk="1" hangingPunct="1"/>
            <a:endParaRPr lang="zh-TW" altLang="en-US">
              <a:ea typeface="新細明體" panose="02020500000000000000" pitchFamily="18" charset="-120"/>
            </a:endParaRPr>
          </a:p>
        </p:txBody>
      </p:sp>
      <p:pic>
        <p:nvPicPr>
          <p:cNvPr id="48133" name="Picture 5" descr="Fran19960904persp_lg">
            <a:extLst>
              <a:ext uri="{FF2B5EF4-FFF2-40B4-BE49-F238E27FC236}">
                <a16:creationId xmlns:a16="http://schemas.microsoft.com/office/drawing/2014/main" id="{BCA8EAB6-B984-BA46-A21F-72B126672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276600"/>
            <a:ext cx="36576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11">
            <a:extLst>
              <a:ext uri="{FF2B5EF4-FFF2-40B4-BE49-F238E27FC236}">
                <a16:creationId xmlns:a16="http://schemas.microsoft.com/office/drawing/2014/main" id="{D7EFECA7-2DC4-A44D-8392-853C5F158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210185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3" descr="PDVD_023">
            <a:extLst>
              <a:ext uri="{FF2B5EF4-FFF2-40B4-BE49-F238E27FC236}">
                <a16:creationId xmlns:a16="http://schemas.microsoft.com/office/drawing/2014/main" id="{00D1AE1D-5FF5-CD47-A7DA-613CC96F581E}"/>
              </a:ext>
            </a:extLst>
          </p:cNvPr>
          <p:cNvPicPr>
            <a:picLocks noChangeAspect="1" noChangeArrowheads="1"/>
          </p:cNvPicPr>
          <p:nvPr/>
        </p:nvPicPr>
        <p:blipFill>
          <a:blip r:embed="rId4">
            <a:lum bright="24000" contrast="12000"/>
            <a:extLst>
              <a:ext uri="{28A0092B-C50C-407E-A947-70E740481C1C}">
                <a14:useLocalDpi xmlns:a14="http://schemas.microsoft.com/office/drawing/2010/main" val="0"/>
              </a:ext>
            </a:extLst>
          </a:blip>
          <a:srcRect/>
          <a:stretch>
            <a:fillRect/>
          </a:stretch>
        </p:blipFill>
        <p:spPr bwMode="auto">
          <a:xfrm>
            <a:off x="228600" y="3238500"/>
            <a:ext cx="23431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14" descr="PDVD_045">
            <a:extLst>
              <a:ext uri="{FF2B5EF4-FFF2-40B4-BE49-F238E27FC236}">
                <a16:creationId xmlns:a16="http://schemas.microsoft.com/office/drawing/2014/main" id="{46D9C51E-B120-E24F-9551-674D0FA2993D}"/>
              </a:ext>
            </a:extLst>
          </p:cNvPr>
          <p:cNvPicPr>
            <a:picLocks noChangeAspect="1" noChangeArrowheads="1"/>
          </p:cNvPicPr>
          <p:nvPr/>
        </p:nvPicPr>
        <p:blipFill>
          <a:blip r:embed="rId5">
            <a:lum bright="-12000" contrast="12000"/>
            <a:extLst>
              <a:ext uri="{28A0092B-C50C-407E-A947-70E740481C1C}">
                <a14:useLocalDpi xmlns:a14="http://schemas.microsoft.com/office/drawing/2010/main" val="0"/>
              </a:ext>
            </a:extLst>
          </a:blip>
          <a:srcRect/>
          <a:stretch>
            <a:fillRect/>
          </a:stretch>
        </p:blipFill>
        <p:spPr bwMode="auto">
          <a:xfrm>
            <a:off x="2667000" y="3238500"/>
            <a:ext cx="23431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imgScreen" descr="c22f02c5-3c86-cf03-2afd-ca9f6e909ef8">
            <a:extLst>
              <a:ext uri="{FF2B5EF4-FFF2-40B4-BE49-F238E27FC236}">
                <a16:creationId xmlns:a16="http://schemas.microsoft.com/office/drawing/2014/main" id="{6C95DB52-8A1F-9347-922A-F393C303F6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1485900"/>
            <a:ext cx="2243138"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Text Box 10">
            <a:extLst>
              <a:ext uri="{FF2B5EF4-FFF2-40B4-BE49-F238E27FC236}">
                <a16:creationId xmlns:a16="http://schemas.microsoft.com/office/drawing/2014/main" id="{E4885F9E-3F5F-4646-A47B-75E521E3AC17}"/>
              </a:ext>
            </a:extLst>
          </p:cNvPr>
          <p:cNvSpPr txBox="1">
            <a:spLocks noChangeArrowheads="1"/>
          </p:cNvSpPr>
          <p:nvPr/>
        </p:nvSpPr>
        <p:spPr bwMode="auto">
          <a:xfrm>
            <a:off x="1355725" y="4887913"/>
            <a:ext cx="2852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2000">
                <a:solidFill>
                  <a:schemeClr val="tx1"/>
                </a:solidFill>
                <a:ea typeface="新細明體" panose="02020500000000000000" pitchFamily="18" charset="-120"/>
              </a:rPr>
              <a:t>Mars Data Visualization</a:t>
            </a:r>
          </a:p>
        </p:txBody>
      </p:sp>
      <p:sp>
        <p:nvSpPr>
          <p:cNvPr id="48139" name="Text Box 11">
            <a:extLst>
              <a:ext uri="{FF2B5EF4-FFF2-40B4-BE49-F238E27FC236}">
                <a16:creationId xmlns:a16="http://schemas.microsoft.com/office/drawing/2014/main" id="{C0311A85-5E1E-4344-88AB-F3F1223B1489}"/>
              </a:ext>
            </a:extLst>
          </p:cNvPr>
          <p:cNvSpPr txBox="1">
            <a:spLocks noChangeArrowheads="1"/>
          </p:cNvSpPr>
          <p:nvPr/>
        </p:nvSpPr>
        <p:spPr bwMode="auto">
          <a:xfrm>
            <a:off x="5638800" y="6132513"/>
            <a:ext cx="294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zh-TW" sz="1800">
                <a:solidFill>
                  <a:schemeClr val="tx1"/>
                </a:solidFill>
                <a:ea typeface="新細明體" panose="02020500000000000000" pitchFamily="18" charset="-120"/>
              </a:rPr>
              <a:t>Weather Data Visualization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標題 1">
            <a:extLst>
              <a:ext uri="{FF2B5EF4-FFF2-40B4-BE49-F238E27FC236}">
                <a16:creationId xmlns:a16="http://schemas.microsoft.com/office/drawing/2014/main" id="{4CC5B6BD-451F-E142-9A0F-E9BE93B50EF3}"/>
              </a:ext>
            </a:extLst>
          </p:cNvPr>
          <p:cNvSpPr>
            <a:spLocks noGrp="1" noChangeArrowheads="1"/>
          </p:cNvSpPr>
          <p:nvPr>
            <p:ph type="title"/>
          </p:nvPr>
        </p:nvSpPr>
        <p:spPr/>
        <p:txBody>
          <a:bodyPr/>
          <a:lstStyle/>
          <a:p>
            <a:r>
              <a:rPr lang="en-US" altLang="en-US"/>
              <a:t>Human Computer Interaction</a:t>
            </a:r>
          </a:p>
        </p:txBody>
      </p:sp>
      <p:sp>
        <p:nvSpPr>
          <p:cNvPr id="49154" name="內容版面配置區 2">
            <a:extLst>
              <a:ext uri="{FF2B5EF4-FFF2-40B4-BE49-F238E27FC236}">
                <a16:creationId xmlns:a16="http://schemas.microsoft.com/office/drawing/2014/main" id="{FAC3AEC3-A516-1A47-8E7A-CD2C8B1004F7}"/>
              </a:ext>
            </a:extLst>
          </p:cNvPr>
          <p:cNvSpPr>
            <a:spLocks noGrp="1" noChangeArrowheads="1"/>
          </p:cNvSpPr>
          <p:nvPr>
            <p:ph idx="1"/>
          </p:nvPr>
        </p:nvSpPr>
        <p:spPr/>
        <p:txBody>
          <a:bodyPr/>
          <a:lstStyle/>
          <a:p>
            <a:endParaRPr lang="en-US" altLang="en-US"/>
          </a:p>
        </p:txBody>
      </p:sp>
      <p:sp>
        <p:nvSpPr>
          <p:cNvPr id="49155" name="頁尾版面配置區 3">
            <a:extLst>
              <a:ext uri="{FF2B5EF4-FFF2-40B4-BE49-F238E27FC236}">
                <a16:creationId xmlns:a16="http://schemas.microsoft.com/office/drawing/2014/main" id="{25B8F2B5-2602-C846-AAD0-A2B216B46BAF}"/>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49156" name="投影片編號版面配置區 4">
            <a:extLst>
              <a:ext uri="{FF2B5EF4-FFF2-40B4-BE49-F238E27FC236}">
                <a16:creationId xmlns:a16="http://schemas.microsoft.com/office/drawing/2014/main" id="{0FD52604-10C8-6242-967D-D40D6583099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79FCE849-1300-6442-B77C-379D4041D4D4}" type="slidenum">
              <a:rPr lang="zh-TW" altLang="en-US" sz="1200">
                <a:solidFill>
                  <a:srgbClr val="5F5F5F"/>
                </a:solidFill>
              </a:rPr>
              <a:pPr>
                <a:lnSpc>
                  <a:spcPct val="100000"/>
                </a:lnSpc>
                <a:spcBef>
                  <a:spcPct val="0"/>
                </a:spcBef>
                <a:spcAft>
                  <a:spcPct val="0"/>
                </a:spcAft>
                <a:buClrTx/>
                <a:buSzTx/>
                <a:buFontTx/>
                <a:buNone/>
              </a:pPr>
              <a:t>29</a:t>
            </a:fld>
            <a:endParaRPr lang="en-US" altLang="zh-TW" sz="1200">
              <a:solidFill>
                <a:srgbClr val="5F5F5F"/>
              </a:solidFill>
            </a:endParaRPr>
          </a:p>
        </p:txBody>
      </p:sp>
      <p:pic>
        <p:nvPicPr>
          <p:cNvPr id="49157" name="Picture 2" descr="Sys-Overview-Picture">
            <a:hlinkClick r:id="rId2"/>
            <a:extLst>
              <a:ext uri="{FF2B5EF4-FFF2-40B4-BE49-F238E27FC236}">
                <a16:creationId xmlns:a16="http://schemas.microsoft.com/office/drawing/2014/main" id="{4936C69C-8806-474D-A711-1707093FD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465" r="14729"/>
          <a:stretch>
            <a:fillRect/>
          </a:stretch>
        </p:blipFill>
        <p:spPr bwMode="auto">
          <a:xfrm>
            <a:off x="609600" y="1219200"/>
            <a:ext cx="5268913"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文字方塊 6">
            <a:extLst>
              <a:ext uri="{FF2B5EF4-FFF2-40B4-BE49-F238E27FC236}">
                <a16:creationId xmlns:a16="http://schemas.microsoft.com/office/drawing/2014/main" id="{A5749E99-021C-F24C-8DA1-8F49CE405B2A}"/>
              </a:ext>
            </a:extLst>
          </p:cNvPr>
          <p:cNvSpPr txBox="1">
            <a:spLocks noChangeArrowheads="1"/>
          </p:cNvSpPr>
          <p:nvPr/>
        </p:nvSpPr>
        <p:spPr bwMode="auto">
          <a:xfrm>
            <a:off x="1905000" y="6148388"/>
            <a:ext cx="7173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eaLnBrk="1" hangingPunct="1">
              <a:lnSpc>
                <a:spcPct val="100000"/>
              </a:lnSpc>
              <a:spcBef>
                <a:spcPct val="0"/>
              </a:spcBef>
              <a:spcAft>
                <a:spcPct val="0"/>
              </a:spcAft>
              <a:buClrTx/>
              <a:buSzTx/>
              <a:buFontTx/>
              <a:buNone/>
            </a:pPr>
            <a:r>
              <a:rPr lang="en-US" altLang="en-US" sz="1800" b="1">
                <a:solidFill>
                  <a:schemeClr val="tx1"/>
                </a:solidFill>
              </a:rPr>
              <a:t>Rig Animation with a Tangible and Modular Input Device, SIG’16</a:t>
            </a:r>
            <a:endParaRPr lang="en-US" altLang="en-US" sz="180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頁尾版面配置區 3">
            <a:extLst>
              <a:ext uri="{FF2B5EF4-FFF2-40B4-BE49-F238E27FC236}">
                <a16:creationId xmlns:a16="http://schemas.microsoft.com/office/drawing/2014/main" id="{70E5984E-2E14-1D4D-920B-E12374989B5D}"/>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17410" name="投影片編號版面配置區 4">
            <a:extLst>
              <a:ext uri="{FF2B5EF4-FFF2-40B4-BE49-F238E27FC236}">
                <a16:creationId xmlns:a16="http://schemas.microsoft.com/office/drawing/2014/main" id="{85D31C32-1EC1-CD48-8C47-59AEB45C1960}"/>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A9D9ACE1-AE92-DA47-99DF-8B854A3DF1B6}" type="slidenum">
              <a:rPr lang="zh-TW" altLang="en-US" sz="1200">
                <a:solidFill>
                  <a:srgbClr val="5F5F5F"/>
                </a:solidFill>
              </a:rPr>
              <a:pPr>
                <a:lnSpc>
                  <a:spcPct val="100000"/>
                </a:lnSpc>
                <a:spcBef>
                  <a:spcPct val="0"/>
                </a:spcBef>
                <a:spcAft>
                  <a:spcPct val="0"/>
                </a:spcAft>
                <a:buClrTx/>
                <a:buSzTx/>
                <a:buFontTx/>
                <a:buNone/>
              </a:pPr>
              <a:t>3</a:t>
            </a:fld>
            <a:endParaRPr lang="en-US" altLang="zh-TW" sz="1200">
              <a:solidFill>
                <a:srgbClr val="5F5F5F"/>
              </a:solidFill>
            </a:endParaRPr>
          </a:p>
        </p:txBody>
      </p:sp>
      <p:sp>
        <p:nvSpPr>
          <p:cNvPr id="17411" name="Rectangle 2">
            <a:extLst>
              <a:ext uri="{FF2B5EF4-FFF2-40B4-BE49-F238E27FC236}">
                <a16:creationId xmlns:a16="http://schemas.microsoft.com/office/drawing/2014/main" id="{D9BE9987-D606-9E41-A437-215F0076D25A}"/>
              </a:ext>
            </a:extLst>
          </p:cNvPr>
          <p:cNvSpPr>
            <a:spLocks noGrp="1" noChangeArrowheads="1"/>
          </p:cNvSpPr>
          <p:nvPr>
            <p:ph type="title"/>
          </p:nvPr>
        </p:nvSpPr>
        <p:spPr/>
        <p:txBody>
          <a:bodyPr/>
          <a:lstStyle/>
          <a:p>
            <a:pPr eaLnBrk="1" hangingPunct="1"/>
            <a:r>
              <a:rPr lang="en-US" altLang="zh-TW" sz="3300">
                <a:ea typeface="新細明體" panose="02020500000000000000" pitchFamily="18" charset="-120"/>
              </a:rPr>
              <a:t>Course Outline—Fundamentals</a:t>
            </a:r>
          </a:p>
        </p:txBody>
      </p:sp>
      <p:sp>
        <p:nvSpPr>
          <p:cNvPr id="17412" name="Rectangle 3">
            <a:extLst>
              <a:ext uri="{FF2B5EF4-FFF2-40B4-BE49-F238E27FC236}">
                <a16:creationId xmlns:a16="http://schemas.microsoft.com/office/drawing/2014/main" id="{B2C8C5D8-D531-B847-82C2-2982E6A9FFF3}"/>
              </a:ext>
            </a:extLst>
          </p:cNvPr>
          <p:cNvSpPr>
            <a:spLocks noGrp="1" noChangeArrowheads="1"/>
          </p:cNvSpPr>
          <p:nvPr>
            <p:ph type="body" idx="1"/>
          </p:nvPr>
        </p:nvSpPr>
        <p:spPr>
          <a:xfrm>
            <a:off x="347663" y="1219200"/>
            <a:ext cx="8415337" cy="5029200"/>
          </a:xfrm>
        </p:spPr>
        <p:txBody>
          <a:bodyPr/>
          <a:lstStyle/>
          <a:p>
            <a:pPr eaLnBrk="1" hangingPunct="1">
              <a:lnSpc>
                <a:spcPct val="100000"/>
              </a:lnSpc>
            </a:pPr>
            <a:r>
              <a:rPr lang="en-US" altLang="zh-TW">
                <a:ea typeface="新細明體" panose="02020500000000000000" pitchFamily="18" charset="-120"/>
              </a:rPr>
              <a:t>Overview</a:t>
            </a:r>
          </a:p>
          <a:p>
            <a:pPr eaLnBrk="1" hangingPunct="1">
              <a:lnSpc>
                <a:spcPct val="100000"/>
              </a:lnSpc>
            </a:pPr>
            <a:r>
              <a:rPr lang="en-US" altLang="zh-TW">
                <a:ea typeface="新細明體" panose="02020500000000000000" pitchFamily="18" charset="-120"/>
              </a:rPr>
              <a:t>Graphics primitives (raster algorithms)</a:t>
            </a:r>
          </a:p>
          <a:p>
            <a:pPr eaLnBrk="1" hangingPunct="1">
              <a:lnSpc>
                <a:spcPct val="100000"/>
              </a:lnSpc>
            </a:pPr>
            <a:r>
              <a:rPr lang="en-US" altLang="zh-TW">
                <a:ea typeface="新細明體" panose="02020500000000000000" pitchFamily="18" charset="-120"/>
              </a:rPr>
              <a:t>Transformation</a:t>
            </a:r>
          </a:p>
          <a:p>
            <a:pPr eaLnBrk="1" hangingPunct="1">
              <a:lnSpc>
                <a:spcPct val="100000"/>
              </a:lnSpc>
            </a:pPr>
            <a:r>
              <a:rPr lang="en-US" altLang="zh-TW">
                <a:ea typeface="新細明體" panose="02020500000000000000" pitchFamily="18" charset="-120"/>
              </a:rPr>
              <a:t>Viewing</a:t>
            </a:r>
          </a:p>
          <a:p>
            <a:pPr eaLnBrk="1" hangingPunct="1">
              <a:lnSpc>
                <a:spcPct val="100000"/>
              </a:lnSpc>
            </a:pPr>
            <a:r>
              <a:rPr lang="en-US" altLang="zh-TW">
                <a:ea typeface="新細明體" panose="02020500000000000000" pitchFamily="18" charset="-120"/>
              </a:rPr>
              <a:t>Hidden surface removal</a:t>
            </a:r>
          </a:p>
          <a:p>
            <a:pPr eaLnBrk="1" hangingPunct="1">
              <a:lnSpc>
                <a:spcPct val="100000"/>
              </a:lnSpc>
            </a:pPr>
            <a:r>
              <a:rPr lang="en-US" altLang="zh-TW">
                <a:ea typeface="新細明體" panose="02020500000000000000" pitchFamily="18" charset="-120"/>
              </a:rPr>
              <a:t>Shading</a:t>
            </a:r>
          </a:p>
          <a:p>
            <a:pPr eaLnBrk="1" hangingPunct="1">
              <a:lnSpc>
                <a:spcPct val="100000"/>
              </a:lnSpc>
            </a:pPr>
            <a:r>
              <a:rPr lang="en-US" altLang="zh-TW">
                <a:ea typeface="新細明體" panose="02020500000000000000" pitchFamily="18" charset="-120"/>
              </a:rPr>
              <a:t>Texture mapping</a:t>
            </a:r>
          </a:p>
          <a:p>
            <a:pPr eaLnBrk="1" hangingPunct="1">
              <a:lnSpc>
                <a:spcPct val="100000"/>
              </a:lnSpc>
            </a:pPr>
            <a:r>
              <a:rPr lang="en-US" altLang="zh-TW">
                <a:ea typeface="新細明體" panose="02020500000000000000" pitchFamily="18" charset="-120"/>
              </a:rPr>
              <a:t>Curves and surfaces</a:t>
            </a:r>
          </a:p>
        </p:txBody>
      </p:sp>
      <p:sp>
        <p:nvSpPr>
          <p:cNvPr id="17413" name="Line 4">
            <a:extLst>
              <a:ext uri="{FF2B5EF4-FFF2-40B4-BE49-F238E27FC236}">
                <a16:creationId xmlns:a16="http://schemas.microsoft.com/office/drawing/2014/main" id="{88257E19-C526-4D44-8C54-3B6E6298DAB8}"/>
              </a:ext>
            </a:extLst>
          </p:cNvPr>
          <p:cNvSpPr>
            <a:spLocks noChangeShapeType="1"/>
          </p:cNvSpPr>
          <p:nvPr/>
        </p:nvSpPr>
        <p:spPr bwMode="auto">
          <a:xfrm>
            <a:off x="304800" y="2133600"/>
            <a:ext cx="7391400" cy="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標題 1">
            <a:extLst>
              <a:ext uri="{FF2B5EF4-FFF2-40B4-BE49-F238E27FC236}">
                <a16:creationId xmlns:a16="http://schemas.microsoft.com/office/drawing/2014/main" id="{DE84CBF1-E325-9D4A-84A0-5466FCAA20C8}"/>
              </a:ext>
            </a:extLst>
          </p:cNvPr>
          <p:cNvSpPr>
            <a:spLocks noGrp="1" noChangeArrowheads="1"/>
          </p:cNvSpPr>
          <p:nvPr>
            <p:ph type="title"/>
          </p:nvPr>
        </p:nvSpPr>
        <p:spPr/>
        <p:txBody>
          <a:bodyPr/>
          <a:lstStyle/>
          <a:p>
            <a:r>
              <a:rPr lang="en-US" altLang="en-US"/>
              <a:t>More beyond you thought...</a:t>
            </a:r>
          </a:p>
        </p:txBody>
      </p:sp>
      <p:sp>
        <p:nvSpPr>
          <p:cNvPr id="39939" name="內容版面配置區 2">
            <a:extLst>
              <a:ext uri="{FF2B5EF4-FFF2-40B4-BE49-F238E27FC236}">
                <a16:creationId xmlns:a16="http://schemas.microsoft.com/office/drawing/2014/main" id="{D157B525-2564-1E41-AB6D-B43AD26A01E0}"/>
              </a:ext>
            </a:extLst>
          </p:cNvPr>
          <p:cNvSpPr>
            <a:spLocks noGrp="1"/>
          </p:cNvSpPr>
          <p:nvPr>
            <p:ph idx="1"/>
          </p:nvPr>
        </p:nvSpPr>
        <p:spPr/>
        <p:txBody>
          <a:bodyPr/>
          <a:lstStyle/>
          <a:p>
            <a:pPr>
              <a:defRPr/>
            </a:pPr>
            <a:r>
              <a:rPr lang="en-US" altLang="en-US" dirty="0"/>
              <a:t>Google or </a:t>
            </a:r>
            <a:r>
              <a:rPr lang="en-US" altLang="en-US" dirty="0" err="1"/>
              <a:t>Youtube</a:t>
            </a:r>
            <a:r>
              <a:rPr lang="en-US" altLang="en-US" dirty="0"/>
              <a:t> “SIGGRAPH 2022”</a:t>
            </a:r>
          </a:p>
          <a:p>
            <a:pPr>
              <a:defRPr/>
            </a:pPr>
            <a:r>
              <a:rPr lang="en-US" altLang="en-US" dirty="0"/>
              <a:t>SIGGRAPH Asia 2021 Paper Trailer </a:t>
            </a:r>
            <a:r>
              <a:rPr lang="en-US" altLang="en-US" dirty="0">
                <a:hlinkClick r:id="rId2"/>
              </a:rPr>
              <a:t>https://youtu.be/kuQ2c_FAOIk</a:t>
            </a:r>
            <a:endParaRPr lang="en-US" altLang="en-US" dirty="0"/>
          </a:p>
          <a:p>
            <a:pPr>
              <a:defRPr/>
            </a:pPr>
            <a:r>
              <a:rPr lang="en-US" altLang="en-US" dirty="0"/>
              <a:t>SIGGRAPH 2022 Technical Paper Preview </a:t>
            </a:r>
            <a:r>
              <a:rPr lang="en-US" altLang="en-US" dirty="0">
                <a:hlinkClick r:id="rId3"/>
              </a:rPr>
              <a:t>https://youtu.be/sK2EZE617pY</a:t>
            </a:r>
            <a:endParaRPr lang="en-US" altLang="en-US" dirty="0"/>
          </a:p>
          <a:p>
            <a:pPr marL="0" indent="0">
              <a:buNone/>
              <a:defRPr/>
            </a:pPr>
            <a:endParaRPr lang="en-US" altLang="en-US" dirty="0"/>
          </a:p>
          <a:p>
            <a:pPr>
              <a:defRPr/>
            </a:pPr>
            <a:endParaRPr lang="en-US" altLang="en-US" dirty="0"/>
          </a:p>
          <a:p>
            <a:pPr marL="0" indent="0">
              <a:buFontTx/>
              <a:buNone/>
              <a:defRPr/>
            </a:pP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p:txBody>
      </p:sp>
      <p:sp>
        <p:nvSpPr>
          <p:cNvPr id="50179" name="頁尾版面配置區 3">
            <a:extLst>
              <a:ext uri="{FF2B5EF4-FFF2-40B4-BE49-F238E27FC236}">
                <a16:creationId xmlns:a16="http://schemas.microsoft.com/office/drawing/2014/main" id="{DC4EBEAA-7084-F546-BFB6-3E961EED8AF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50180" name="投影片編號版面配置區 4">
            <a:extLst>
              <a:ext uri="{FF2B5EF4-FFF2-40B4-BE49-F238E27FC236}">
                <a16:creationId xmlns:a16="http://schemas.microsoft.com/office/drawing/2014/main" id="{32C16931-3A00-AE47-850C-C6AD759FC983}"/>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B4C10C3C-BB45-454E-9FF7-6D55D1F3B49B}" type="slidenum">
              <a:rPr lang="zh-TW" altLang="en-US" sz="1200">
                <a:solidFill>
                  <a:srgbClr val="5F5F5F"/>
                </a:solidFill>
              </a:rPr>
              <a:pPr>
                <a:lnSpc>
                  <a:spcPct val="100000"/>
                </a:lnSpc>
                <a:spcBef>
                  <a:spcPct val="0"/>
                </a:spcBef>
                <a:spcAft>
                  <a:spcPct val="0"/>
                </a:spcAft>
                <a:buClrTx/>
                <a:buSzTx/>
                <a:buFontTx/>
                <a:buNone/>
              </a:pPr>
              <a:t>30</a:t>
            </a:fld>
            <a:endParaRPr lang="en-US" altLang="zh-TW" sz="1200">
              <a:solidFill>
                <a:srgbClr val="5F5F5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頁尾版面配置區 3">
            <a:extLst>
              <a:ext uri="{FF2B5EF4-FFF2-40B4-BE49-F238E27FC236}">
                <a16:creationId xmlns:a16="http://schemas.microsoft.com/office/drawing/2014/main" id="{C353713E-F976-5348-A293-F77B6D883DF9}"/>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18434" name="投影片編號版面配置區 4">
            <a:extLst>
              <a:ext uri="{FF2B5EF4-FFF2-40B4-BE49-F238E27FC236}">
                <a16:creationId xmlns:a16="http://schemas.microsoft.com/office/drawing/2014/main" id="{5549AB51-B075-5643-A0FF-5938826032C8}"/>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4A08389F-8F57-C141-809B-55FDF1BE978C}" type="slidenum">
              <a:rPr lang="zh-TW" altLang="en-US" sz="1200">
                <a:solidFill>
                  <a:srgbClr val="5F5F5F"/>
                </a:solidFill>
              </a:rPr>
              <a:pPr>
                <a:lnSpc>
                  <a:spcPct val="100000"/>
                </a:lnSpc>
                <a:spcBef>
                  <a:spcPct val="0"/>
                </a:spcBef>
                <a:spcAft>
                  <a:spcPct val="0"/>
                </a:spcAft>
                <a:buClrTx/>
                <a:buSzTx/>
                <a:buFontTx/>
                <a:buNone/>
              </a:pPr>
              <a:t>4</a:t>
            </a:fld>
            <a:endParaRPr lang="en-US" altLang="zh-TW" sz="1200">
              <a:solidFill>
                <a:srgbClr val="5F5F5F"/>
              </a:solidFill>
            </a:endParaRPr>
          </a:p>
        </p:txBody>
      </p:sp>
      <p:sp>
        <p:nvSpPr>
          <p:cNvPr id="18435" name="Rectangle 2">
            <a:extLst>
              <a:ext uri="{FF2B5EF4-FFF2-40B4-BE49-F238E27FC236}">
                <a16:creationId xmlns:a16="http://schemas.microsoft.com/office/drawing/2014/main" id="{84B85799-83A7-4D48-A497-A2B77AD4DDA1}"/>
              </a:ext>
            </a:extLst>
          </p:cNvPr>
          <p:cNvSpPr>
            <a:spLocks noGrp="1" noChangeArrowheads="1"/>
          </p:cNvSpPr>
          <p:nvPr>
            <p:ph type="title"/>
          </p:nvPr>
        </p:nvSpPr>
        <p:spPr>
          <a:xfrm>
            <a:off x="304800" y="0"/>
            <a:ext cx="8382000" cy="1143000"/>
          </a:xfrm>
        </p:spPr>
        <p:txBody>
          <a:bodyPr/>
          <a:lstStyle/>
          <a:p>
            <a:pPr eaLnBrk="1" hangingPunct="1"/>
            <a:r>
              <a:rPr lang="en-US" altLang="zh-TW" sz="3300">
                <a:ea typeface="新細明體" panose="02020500000000000000" pitchFamily="18" charset="-120"/>
              </a:rPr>
              <a:t>Course Outline—Intermediate/Advanced</a:t>
            </a:r>
          </a:p>
        </p:txBody>
      </p:sp>
      <p:sp>
        <p:nvSpPr>
          <p:cNvPr id="18436" name="Rectangle 3">
            <a:extLst>
              <a:ext uri="{FF2B5EF4-FFF2-40B4-BE49-F238E27FC236}">
                <a16:creationId xmlns:a16="http://schemas.microsoft.com/office/drawing/2014/main" id="{A7C8E8F2-6554-8A4C-8089-7883F781A74A}"/>
              </a:ext>
            </a:extLst>
          </p:cNvPr>
          <p:cNvSpPr>
            <a:spLocks noGrp="1" noChangeArrowheads="1"/>
          </p:cNvSpPr>
          <p:nvPr>
            <p:ph type="body" idx="1"/>
          </p:nvPr>
        </p:nvSpPr>
        <p:spPr>
          <a:xfrm>
            <a:off x="347663" y="1219200"/>
            <a:ext cx="8415337" cy="5029200"/>
          </a:xfrm>
        </p:spPr>
        <p:txBody>
          <a:bodyPr/>
          <a:lstStyle/>
          <a:p>
            <a:pPr eaLnBrk="1" hangingPunct="1"/>
            <a:r>
              <a:rPr lang="en-US" altLang="zh-TW">
                <a:ea typeface="新細明體" panose="02020500000000000000" pitchFamily="18" charset="-120"/>
              </a:rPr>
              <a:t>Topics to be determined …</a:t>
            </a:r>
          </a:p>
          <a:p>
            <a:pPr eaLnBrk="1" hangingPunct="1">
              <a:buFontTx/>
              <a:buNone/>
            </a:pPr>
            <a:r>
              <a:rPr lang="en-US" altLang="zh-TW">
                <a:ea typeface="新細明體" panose="02020500000000000000" pitchFamily="18" charset="-120"/>
              </a:rPr>
              <a:t>For example</a:t>
            </a:r>
          </a:p>
          <a:p>
            <a:pPr eaLnBrk="1" hangingPunct="1"/>
            <a:r>
              <a:rPr lang="en-US" altLang="zh-TW">
                <a:ea typeface="新細明體" panose="02020500000000000000" pitchFamily="18" charset="-120"/>
              </a:rPr>
              <a:t>Ray tracing</a:t>
            </a:r>
          </a:p>
          <a:p>
            <a:pPr eaLnBrk="1" hangingPunct="1"/>
            <a:r>
              <a:rPr lang="en-US" altLang="zh-TW">
                <a:ea typeface="新細明體" panose="02020500000000000000" pitchFamily="18" charset="-120"/>
              </a:rPr>
              <a:t>Global illumination</a:t>
            </a:r>
          </a:p>
          <a:p>
            <a:pPr eaLnBrk="1" hangingPunct="1"/>
            <a:r>
              <a:rPr lang="en-US" altLang="zh-TW">
                <a:ea typeface="新細明體" panose="02020500000000000000" pitchFamily="18" charset="-120"/>
              </a:rPr>
              <a:t>Subdivision surface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頁尾版面配置區 3">
            <a:extLst>
              <a:ext uri="{FF2B5EF4-FFF2-40B4-BE49-F238E27FC236}">
                <a16:creationId xmlns:a16="http://schemas.microsoft.com/office/drawing/2014/main" id="{BFF20050-DCE8-A047-BA61-39A3B49F10D8}"/>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19458" name="投影片編號版面配置區 4">
            <a:extLst>
              <a:ext uri="{FF2B5EF4-FFF2-40B4-BE49-F238E27FC236}">
                <a16:creationId xmlns:a16="http://schemas.microsoft.com/office/drawing/2014/main" id="{1441FBB2-2980-2344-B15C-66C0955BC6A0}"/>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28E7F6B1-7885-1942-B289-A97490688950}" type="slidenum">
              <a:rPr lang="zh-TW" altLang="en-US" sz="1200">
                <a:solidFill>
                  <a:srgbClr val="5F5F5F"/>
                </a:solidFill>
              </a:rPr>
              <a:pPr>
                <a:lnSpc>
                  <a:spcPct val="100000"/>
                </a:lnSpc>
                <a:spcBef>
                  <a:spcPct val="0"/>
                </a:spcBef>
                <a:spcAft>
                  <a:spcPct val="0"/>
                </a:spcAft>
                <a:buClrTx/>
                <a:buSzTx/>
                <a:buFontTx/>
                <a:buNone/>
              </a:pPr>
              <a:t>5</a:t>
            </a:fld>
            <a:endParaRPr lang="en-US" altLang="zh-TW" sz="1200">
              <a:solidFill>
                <a:srgbClr val="5F5F5F"/>
              </a:solidFill>
            </a:endParaRPr>
          </a:p>
        </p:txBody>
      </p:sp>
      <p:sp>
        <p:nvSpPr>
          <p:cNvPr id="19459" name="Rectangle 2">
            <a:extLst>
              <a:ext uri="{FF2B5EF4-FFF2-40B4-BE49-F238E27FC236}">
                <a16:creationId xmlns:a16="http://schemas.microsoft.com/office/drawing/2014/main" id="{0F75C9BE-00C2-904E-B73E-2AAC603A8107}"/>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No Textbook </a:t>
            </a:r>
          </a:p>
        </p:txBody>
      </p:sp>
      <p:sp>
        <p:nvSpPr>
          <p:cNvPr id="19460" name="Rectangle 3">
            <a:extLst>
              <a:ext uri="{FF2B5EF4-FFF2-40B4-BE49-F238E27FC236}">
                <a16:creationId xmlns:a16="http://schemas.microsoft.com/office/drawing/2014/main" id="{C56A987D-BBC7-B34B-8AA3-D5761AFDCF35}"/>
              </a:ext>
            </a:extLst>
          </p:cNvPr>
          <p:cNvSpPr>
            <a:spLocks noGrp="1" noChangeArrowheads="1"/>
          </p:cNvSpPr>
          <p:nvPr>
            <p:ph type="body" idx="1"/>
          </p:nvPr>
        </p:nvSpPr>
        <p:spPr>
          <a:xfrm>
            <a:off x="347663" y="1295400"/>
            <a:ext cx="8796337" cy="5029200"/>
          </a:xfrm>
        </p:spPr>
        <p:txBody>
          <a:bodyPr/>
          <a:lstStyle/>
          <a:p>
            <a:pPr eaLnBrk="1" hangingPunct="1"/>
            <a:r>
              <a:rPr kumimoji="1" lang="en-US" altLang="zh-TW">
                <a:ea typeface="新細明體" panose="02020500000000000000" pitchFamily="18" charset="-120"/>
              </a:rPr>
              <a:t>Course slides mainly based on </a:t>
            </a:r>
          </a:p>
          <a:p>
            <a:pPr lvl="1" eaLnBrk="1" hangingPunct="1"/>
            <a:r>
              <a:rPr kumimoji="1" lang="en-US" altLang="zh-TW">
                <a:ea typeface="新細明體" panose="02020500000000000000" pitchFamily="18" charset="-120"/>
              </a:rPr>
              <a:t>Steve Marschner &amp; Peter Shirley, </a:t>
            </a:r>
            <a:r>
              <a:rPr kumimoji="1" lang="en-US" altLang="zh-TW" b="1" i="1">
                <a:solidFill>
                  <a:schemeClr val="accent1"/>
                </a:solidFill>
                <a:ea typeface="新細明體" panose="02020500000000000000" pitchFamily="18" charset="-120"/>
              </a:rPr>
              <a:t>Fundamentals of Computer Graphics</a:t>
            </a:r>
            <a:r>
              <a:rPr kumimoji="1" lang="en-US" altLang="zh-TW">
                <a:ea typeface="新細明體" panose="02020500000000000000" pitchFamily="18" charset="-120"/>
              </a:rPr>
              <a:t>, 3rd/4th Ed., A K Peters</a:t>
            </a:r>
          </a:p>
          <a:p>
            <a:pPr lvl="1" eaLnBrk="1" hangingPunct="1"/>
            <a:r>
              <a:rPr lang="en-US" altLang="zh-TW" b="1">
                <a:ea typeface="新細明體" panose="02020500000000000000" pitchFamily="18" charset="-120"/>
              </a:rPr>
              <a:t>Angel &amp; Shreiner, </a:t>
            </a:r>
            <a:r>
              <a:rPr lang="en-US" altLang="zh-TW" b="1" i="1">
                <a:solidFill>
                  <a:schemeClr val="accent1"/>
                </a:solidFill>
                <a:ea typeface="新細明體" panose="02020500000000000000" pitchFamily="18" charset="-120"/>
              </a:rPr>
              <a:t>Interactive Computer Graphics</a:t>
            </a:r>
            <a:r>
              <a:rPr lang="en-US" altLang="zh-TW" b="1">
                <a:solidFill>
                  <a:schemeClr val="tx1"/>
                </a:solidFill>
                <a:ea typeface="新細明體" panose="02020500000000000000" pitchFamily="18" charset="-120"/>
              </a:rPr>
              <a:t>,</a:t>
            </a:r>
            <a:r>
              <a:rPr lang="en-US" altLang="zh-TW" b="1" i="1">
                <a:solidFill>
                  <a:schemeClr val="accent1"/>
                </a:solidFill>
                <a:ea typeface="新細明體" panose="02020500000000000000" pitchFamily="18" charset="-120"/>
              </a:rPr>
              <a:t> </a:t>
            </a:r>
            <a:r>
              <a:rPr lang="en-US" altLang="zh-TW" b="1">
                <a:ea typeface="新細明體" panose="02020500000000000000" pitchFamily="18" charset="-120"/>
              </a:rPr>
              <a:t>6th Ed., Addison-Wesley</a:t>
            </a:r>
            <a:endParaRPr kumimoji="1" lang="en-US" altLang="zh-TW">
              <a:ea typeface="新細明體" panose="02020500000000000000" pitchFamily="18" charset="-120"/>
            </a:endParaRPr>
          </a:p>
          <a:p>
            <a:pPr eaLnBrk="1" hangingPunct="1">
              <a:buFontTx/>
              <a:buNone/>
            </a:pPr>
            <a:endParaRPr kumimoji="1" lang="en-US" altLang="zh-TW">
              <a:ea typeface="新細明體" panose="02020500000000000000" pitchFamily="18" charset="-120"/>
            </a:endParaRPr>
          </a:p>
          <a:p>
            <a:pPr lvl="1" eaLnBrk="1" hangingPunct="1"/>
            <a:endParaRPr kumimoji="1" lang="en-US" altLang="zh-TW">
              <a:ea typeface="新細明體" panose="02020500000000000000" pitchFamily="18" charset="-120"/>
            </a:endParaRPr>
          </a:p>
          <a:p>
            <a:pPr eaLnBrk="1" hangingPunct="1"/>
            <a:endParaRPr lang="zh-TW" altLang="en-US">
              <a:ea typeface="新細明體" panose="02020500000000000000" pitchFamily="18" charset="-120"/>
            </a:endParaRPr>
          </a:p>
        </p:txBody>
      </p:sp>
      <p:pic>
        <p:nvPicPr>
          <p:cNvPr id="19461" name="Picture 9" descr="http://ecx.images-amazon.com/images/I/51mG5L1RaTL._SX359_BO1,204,203,200_.jpg">
            <a:extLst>
              <a:ext uri="{FF2B5EF4-FFF2-40B4-BE49-F238E27FC236}">
                <a16:creationId xmlns:a16="http://schemas.microsoft.com/office/drawing/2014/main" id="{4C577046-A11C-5A4B-9117-073E00515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888" y="3886200"/>
            <a:ext cx="1865312"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9" descr="https://images-na.ssl-images-amazon.com/images/I/51T684ZrXgL._SX388_BO1,204,203,200_.jpg">
            <a:extLst>
              <a:ext uri="{FF2B5EF4-FFF2-40B4-BE49-F238E27FC236}">
                <a16:creationId xmlns:a16="http://schemas.microsoft.com/office/drawing/2014/main" id="{8848A7D5-D698-534D-8566-5088AC2AF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3894138"/>
            <a:ext cx="2038350"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頁尾版面配置區 3">
            <a:extLst>
              <a:ext uri="{FF2B5EF4-FFF2-40B4-BE49-F238E27FC236}">
                <a16:creationId xmlns:a16="http://schemas.microsoft.com/office/drawing/2014/main" id="{2D1544C3-C1F0-9B4C-B73B-F7083BA60FE6}"/>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20482" name="投影片編號版面配置區 4">
            <a:extLst>
              <a:ext uri="{FF2B5EF4-FFF2-40B4-BE49-F238E27FC236}">
                <a16:creationId xmlns:a16="http://schemas.microsoft.com/office/drawing/2014/main" id="{B2D4E916-ABAD-7B42-A4FA-B3D55BD725E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EFECD634-B876-F04C-B06A-F34F8C15D087}" type="slidenum">
              <a:rPr lang="zh-TW" altLang="en-US" sz="1200">
                <a:solidFill>
                  <a:srgbClr val="5F5F5F"/>
                </a:solidFill>
              </a:rPr>
              <a:pPr>
                <a:lnSpc>
                  <a:spcPct val="100000"/>
                </a:lnSpc>
                <a:spcBef>
                  <a:spcPct val="0"/>
                </a:spcBef>
                <a:spcAft>
                  <a:spcPct val="0"/>
                </a:spcAft>
                <a:buClrTx/>
                <a:buSzTx/>
                <a:buFontTx/>
                <a:buNone/>
              </a:pPr>
              <a:t>6</a:t>
            </a:fld>
            <a:endParaRPr lang="en-US" altLang="zh-TW" sz="1200">
              <a:solidFill>
                <a:srgbClr val="5F5F5F"/>
              </a:solidFill>
            </a:endParaRPr>
          </a:p>
        </p:txBody>
      </p:sp>
      <p:sp>
        <p:nvSpPr>
          <p:cNvPr id="20483" name="Rectangle 2">
            <a:extLst>
              <a:ext uri="{FF2B5EF4-FFF2-40B4-BE49-F238E27FC236}">
                <a16:creationId xmlns:a16="http://schemas.microsoft.com/office/drawing/2014/main" id="{70B4EBBF-7630-8E43-83BB-C6AA3DA37C9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References</a:t>
            </a:r>
          </a:p>
        </p:txBody>
      </p:sp>
      <p:sp>
        <p:nvSpPr>
          <p:cNvPr id="20484" name="Rectangle 3">
            <a:extLst>
              <a:ext uri="{FF2B5EF4-FFF2-40B4-BE49-F238E27FC236}">
                <a16:creationId xmlns:a16="http://schemas.microsoft.com/office/drawing/2014/main" id="{B406D59D-D7CC-7145-849A-C2C0FE4A8BE0}"/>
              </a:ext>
            </a:extLst>
          </p:cNvPr>
          <p:cNvSpPr>
            <a:spLocks noGrp="1" noChangeArrowheads="1"/>
          </p:cNvSpPr>
          <p:nvPr>
            <p:ph type="body" idx="1"/>
          </p:nvPr>
        </p:nvSpPr>
        <p:spPr>
          <a:xfrm>
            <a:off x="347663" y="1371600"/>
            <a:ext cx="8415337" cy="2743200"/>
          </a:xfrm>
        </p:spPr>
        <p:txBody>
          <a:bodyPr/>
          <a:lstStyle/>
          <a:p>
            <a:pPr eaLnBrk="1" hangingPunct="1"/>
            <a:r>
              <a:rPr lang="en-US" altLang="zh-TW" sz="2700" b="1" i="1">
                <a:solidFill>
                  <a:schemeClr val="accent1"/>
                </a:solidFill>
                <a:ea typeface="新細明體" panose="02020500000000000000" pitchFamily="18" charset="-120"/>
              </a:rPr>
              <a:t>OpenGL Programming Guide</a:t>
            </a:r>
            <a:r>
              <a:rPr lang="en-US" altLang="zh-TW" sz="2700" b="1">
                <a:ea typeface="新細明體" panose="02020500000000000000" pitchFamily="18" charset="-120"/>
              </a:rPr>
              <a:t>, Addison-Wesley</a:t>
            </a:r>
          </a:p>
          <a:p>
            <a:pPr eaLnBrk="1" hangingPunct="1"/>
            <a:r>
              <a:rPr lang="en-US" altLang="zh-TW" sz="2700" b="1">
                <a:ea typeface="新細明體" panose="02020500000000000000" pitchFamily="18" charset="-120"/>
              </a:rPr>
              <a:t>Hearn &amp; Baker, </a:t>
            </a:r>
            <a:r>
              <a:rPr lang="en-US" altLang="zh-TW" sz="2700" b="1" i="1">
                <a:solidFill>
                  <a:schemeClr val="accent1"/>
                </a:solidFill>
                <a:ea typeface="新細明體" panose="02020500000000000000" pitchFamily="18" charset="-120"/>
              </a:rPr>
              <a:t>Computer Graphics with OpenGL</a:t>
            </a:r>
            <a:r>
              <a:rPr lang="en-US" altLang="zh-TW" sz="2700" b="1">
                <a:ea typeface="新細明體" panose="02020500000000000000" pitchFamily="18" charset="-120"/>
              </a:rPr>
              <a:t>, Prentice Hall</a:t>
            </a:r>
          </a:p>
          <a:p>
            <a:pPr marL="342900" lvl="1" indent="-342900" eaLnBrk="1" hangingPunct="1">
              <a:buFontTx/>
              <a:buChar char="•"/>
            </a:pPr>
            <a:r>
              <a:rPr kumimoji="1" lang="en-US" altLang="zh-TW">
                <a:ea typeface="新細明體" panose="02020500000000000000" pitchFamily="18" charset="-120"/>
              </a:rPr>
              <a:t>Alan Watt, </a:t>
            </a:r>
            <a:r>
              <a:rPr kumimoji="1" lang="en-US" altLang="zh-TW" i="1">
                <a:solidFill>
                  <a:schemeClr val="accent1"/>
                </a:solidFill>
                <a:ea typeface="新細明體" panose="02020500000000000000" pitchFamily="18" charset="-120"/>
              </a:rPr>
              <a:t>3D Computer Graphics</a:t>
            </a:r>
            <a:r>
              <a:rPr kumimoji="1" lang="en-US" altLang="zh-TW">
                <a:ea typeface="新細明體" panose="02020500000000000000" pitchFamily="18" charset="-120"/>
              </a:rPr>
              <a:t>, 3rd Ed., Addison Wesley</a:t>
            </a:r>
          </a:p>
          <a:p>
            <a:pPr eaLnBrk="1" hangingPunct="1"/>
            <a:endParaRPr lang="en-US" altLang="zh-TW" sz="2700" b="1" i="1">
              <a:solidFill>
                <a:schemeClr val="accent1"/>
              </a:solidFill>
              <a:ea typeface="新細明體" panose="02020500000000000000" pitchFamily="18" charset="-120"/>
            </a:endParaRPr>
          </a:p>
          <a:p>
            <a:pPr eaLnBrk="1" hangingPunct="1"/>
            <a:endParaRPr lang="zh-TW" altLang="en-US" sz="2700">
              <a:ea typeface="新細明體" panose="02020500000000000000" pitchFamily="18" charset="-120"/>
            </a:endParaRPr>
          </a:p>
        </p:txBody>
      </p:sp>
      <p:pic>
        <p:nvPicPr>
          <p:cNvPr id="20485" name="Picture 4" descr="51Y8KD68V7L">
            <a:extLst>
              <a:ext uri="{FF2B5EF4-FFF2-40B4-BE49-F238E27FC236}">
                <a16:creationId xmlns:a16="http://schemas.microsoft.com/office/drawing/2014/main" id="{965DF3FE-A4DC-3342-9DB7-86FA76169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267" r="11501"/>
          <a:stretch>
            <a:fillRect/>
          </a:stretch>
        </p:blipFill>
        <p:spPr bwMode="auto">
          <a:xfrm>
            <a:off x="762000" y="4000500"/>
            <a:ext cx="1912938"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a:extLst>
              <a:ext uri="{FF2B5EF4-FFF2-40B4-BE49-F238E27FC236}">
                <a16:creationId xmlns:a16="http://schemas.microsoft.com/office/drawing/2014/main" id="{1451815E-D805-E94A-9B84-C6B3605F6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962400"/>
            <a:ext cx="1884363"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7" name="Picture 5" descr="watt_big">
            <a:extLst>
              <a:ext uri="{FF2B5EF4-FFF2-40B4-BE49-F238E27FC236}">
                <a16:creationId xmlns:a16="http://schemas.microsoft.com/office/drawing/2014/main" id="{722A3D4C-DB12-DB4C-A020-7681FFB7C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962400"/>
            <a:ext cx="190658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頁尾版面配置區 3">
            <a:extLst>
              <a:ext uri="{FF2B5EF4-FFF2-40B4-BE49-F238E27FC236}">
                <a16:creationId xmlns:a16="http://schemas.microsoft.com/office/drawing/2014/main" id="{309E754F-7284-FA40-91BA-6D7ABEAFFECA}"/>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21506" name="投影片編號版面配置區 4">
            <a:extLst>
              <a:ext uri="{FF2B5EF4-FFF2-40B4-BE49-F238E27FC236}">
                <a16:creationId xmlns:a16="http://schemas.microsoft.com/office/drawing/2014/main" id="{888598B6-D7C0-1A4F-AB61-1F12965F21BD}"/>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4068DE64-D0AA-784C-ACF5-BEC0D53019AB}" type="slidenum">
              <a:rPr lang="zh-TW" altLang="en-US" sz="1200">
                <a:solidFill>
                  <a:srgbClr val="5F5F5F"/>
                </a:solidFill>
              </a:rPr>
              <a:pPr>
                <a:lnSpc>
                  <a:spcPct val="100000"/>
                </a:lnSpc>
                <a:spcBef>
                  <a:spcPct val="0"/>
                </a:spcBef>
                <a:spcAft>
                  <a:spcPct val="0"/>
                </a:spcAft>
                <a:buClrTx/>
                <a:buSzTx/>
                <a:buFontTx/>
                <a:buNone/>
              </a:pPr>
              <a:t>7</a:t>
            </a:fld>
            <a:endParaRPr lang="en-US" altLang="zh-TW" sz="1200">
              <a:solidFill>
                <a:srgbClr val="5F5F5F"/>
              </a:solidFill>
            </a:endParaRPr>
          </a:p>
        </p:txBody>
      </p:sp>
      <p:sp>
        <p:nvSpPr>
          <p:cNvPr id="21507" name="Rectangle 2">
            <a:extLst>
              <a:ext uri="{FF2B5EF4-FFF2-40B4-BE49-F238E27FC236}">
                <a16:creationId xmlns:a16="http://schemas.microsoft.com/office/drawing/2014/main" id="{D078F0B2-E09B-8449-9E84-BAE1E859B9C7}"/>
              </a:ext>
            </a:extLst>
          </p:cNvPr>
          <p:cNvSpPr>
            <a:spLocks noGrp="1" noChangeArrowheads="1"/>
          </p:cNvSpPr>
          <p:nvPr>
            <p:ph type="title"/>
          </p:nvPr>
        </p:nvSpPr>
        <p:spPr>
          <a:xfrm>
            <a:off x="304800" y="0"/>
            <a:ext cx="8839200" cy="1143000"/>
          </a:xfrm>
        </p:spPr>
        <p:txBody>
          <a:bodyPr/>
          <a:lstStyle/>
          <a:p>
            <a:pPr eaLnBrk="1" hangingPunct="1"/>
            <a:r>
              <a:rPr lang="en-US" altLang="zh-TW">
                <a:ea typeface="新細明體" panose="02020500000000000000" pitchFamily="18" charset="-120"/>
              </a:rPr>
              <a:t>Major CG Conferences and Journals </a:t>
            </a:r>
          </a:p>
        </p:txBody>
      </p:sp>
      <p:sp>
        <p:nvSpPr>
          <p:cNvPr id="21508" name="Rectangle 3">
            <a:extLst>
              <a:ext uri="{FF2B5EF4-FFF2-40B4-BE49-F238E27FC236}">
                <a16:creationId xmlns:a16="http://schemas.microsoft.com/office/drawing/2014/main" id="{8FD83251-23DB-1348-9448-F14583EB5DF3}"/>
              </a:ext>
            </a:extLst>
          </p:cNvPr>
          <p:cNvSpPr>
            <a:spLocks noGrp="1" noChangeArrowheads="1"/>
          </p:cNvSpPr>
          <p:nvPr>
            <p:ph type="body" idx="1"/>
          </p:nvPr>
        </p:nvSpPr>
        <p:spPr>
          <a:xfrm>
            <a:off x="304800" y="1066800"/>
            <a:ext cx="8796338" cy="5257800"/>
          </a:xfrm>
        </p:spPr>
        <p:txBody>
          <a:bodyPr/>
          <a:lstStyle/>
          <a:p>
            <a:pPr eaLnBrk="1" hangingPunct="1">
              <a:lnSpc>
                <a:spcPct val="100000"/>
              </a:lnSpc>
            </a:pPr>
            <a:r>
              <a:rPr lang="en-US" altLang="zh-TW" sz="2800">
                <a:ea typeface="新細明體" panose="02020500000000000000" pitchFamily="18" charset="-120"/>
              </a:rPr>
              <a:t>Conferences</a:t>
            </a:r>
          </a:p>
          <a:p>
            <a:pPr lvl="1" eaLnBrk="1" hangingPunct="1">
              <a:lnSpc>
                <a:spcPct val="100000"/>
              </a:lnSpc>
            </a:pPr>
            <a:r>
              <a:rPr lang="en-US" altLang="zh-TW" sz="2100">
                <a:ea typeface="新細明體" panose="02020500000000000000" pitchFamily="18" charset="-120"/>
              </a:rPr>
              <a:t>SIGGRAPH</a:t>
            </a:r>
          </a:p>
          <a:p>
            <a:pPr lvl="1" eaLnBrk="1" hangingPunct="1">
              <a:lnSpc>
                <a:spcPct val="100000"/>
              </a:lnSpc>
            </a:pPr>
            <a:r>
              <a:rPr lang="en-US" altLang="zh-TW" sz="2100">
                <a:ea typeface="新細明體" panose="02020500000000000000" pitchFamily="18" charset="-120"/>
              </a:rPr>
              <a:t>SIGGRAPH Asia</a:t>
            </a:r>
          </a:p>
          <a:p>
            <a:pPr lvl="1" eaLnBrk="1" hangingPunct="1">
              <a:lnSpc>
                <a:spcPct val="100000"/>
              </a:lnSpc>
            </a:pPr>
            <a:r>
              <a:rPr lang="en-US" altLang="zh-TW" sz="2100">
                <a:ea typeface="新細明體" panose="02020500000000000000" pitchFamily="18" charset="-120"/>
              </a:rPr>
              <a:t>Eurographics</a:t>
            </a:r>
          </a:p>
          <a:p>
            <a:pPr lvl="1" eaLnBrk="1" hangingPunct="1">
              <a:lnSpc>
                <a:spcPct val="100000"/>
              </a:lnSpc>
            </a:pPr>
            <a:r>
              <a:rPr lang="en-US" altLang="zh-TW" sz="2100">
                <a:ea typeface="新細明體" panose="02020500000000000000" pitchFamily="18" charset="-120"/>
              </a:rPr>
              <a:t>Eurographics Symposium on Rendering (EGSR)</a:t>
            </a:r>
          </a:p>
          <a:p>
            <a:pPr lvl="1" eaLnBrk="1" hangingPunct="1">
              <a:lnSpc>
                <a:spcPct val="100000"/>
              </a:lnSpc>
            </a:pPr>
            <a:r>
              <a:rPr lang="en-US" altLang="zh-TW" sz="2100">
                <a:ea typeface="新細明體" panose="02020500000000000000" pitchFamily="18" charset="-120"/>
              </a:rPr>
              <a:t>Symposium on Computer Animation (SCA)</a:t>
            </a:r>
          </a:p>
          <a:p>
            <a:pPr lvl="1" eaLnBrk="1" hangingPunct="1">
              <a:lnSpc>
                <a:spcPct val="100000"/>
              </a:lnSpc>
            </a:pPr>
            <a:r>
              <a:rPr lang="en-US" altLang="zh-TW" sz="2100">
                <a:ea typeface="新細明體" panose="02020500000000000000" pitchFamily="18" charset="-120"/>
              </a:rPr>
              <a:t>Symposium on Interactive 3D Graphics and Games (I3D)</a:t>
            </a:r>
          </a:p>
          <a:p>
            <a:pPr lvl="1" eaLnBrk="1" hangingPunct="1">
              <a:lnSpc>
                <a:spcPct val="100000"/>
              </a:lnSpc>
            </a:pPr>
            <a:r>
              <a:rPr lang="en-US" altLang="zh-TW" sz="2100">
                <a:ea typeface="新細明體" panose="02020500000000000000" pitchFamily="18" charset="-120"/>
              </a:rPr>
              <a:t>Useful web: </a:t>
            </a:r>
            <a:r>
              <a:rPr lang="en-US" altLang="zh-TW" sz="2100">
                <a:ea typeface="新細明體" panose="02020500000000000000" pitchFamily="18" charset="-120"/>
                <a:hlinkClick r:id="rId2"/>
              </a:rPr>
              <a:t>http://kesen.huang.googlepages.com/</a:t>
            </a:r>
            <a:endParaRPr lang="en-US" altLang="zh-TW" sz="2100">
              <a:ea typeface="新細明體" panose="02020500000000000000" pitchFamily="18" charset="-120"/>
            </a:endParaRPr>
          </a:p>
          <a:p>
            <a:pPr eaLnBrk="1" hangingPunct="1">
              <a:lnSpc>
                <a:spcPct val="100000"/>
              </a:lnSpc>
            </a:pPr>
            <a:r>
              <a:rPr lang="en-US" altLang="zh-TW" sz="2800">
                <a:ea typeface="新細明體" panose="02020500000000000000" pitchFamily="18" charset="-120"/>
              </a:rPr>
              <a:t>Journals</a:t>
            </a:r>
          </a:p>
          <a:p>
            <a:pPr lvl="1" eaLnBrk="1" hangingPunct="1">
              <a:lnSpc>
                <a:spcPct val="100000"/>
              </a:lnSpc>
            </a:pPr>
            <a:r>
              <a:rPr lang="en-US" altLang="zh-TW" sz="2100">
                <a:ea typeface="新細明體" panose="02020500000000000000" pitchFamily="18" charset="-120"/>
              </a:rPr>
              <a:t>ACM Transactions on Graphics</a:t>
            </a:r>
          </a:p>
          <a:p>
            <a:pPr lvl="1" eaLnBrk="1" hangingPunct="1">
              <a:lnSpc>
                <a:spcPct val="100000"/>
              </a:lnSpc>
            </a:pPr>
            <a:r>
              <a:rPr lang="en-US" altLang="zh-TW" sz="2100">
                <a:ea typeface="新細明體" panose="02020500000000000000" pitchFamily="18" charset="-120"/>
              </a:rPr>
              <a:t>IEEE Transactions on Visualization and Computer Graphics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頁尾版面配置區 3">
            <a:extLst>
              <a:ext uri="{FF2B5EF4-FFF2-40B4-BE49-F238E27FC236}">
                <a16:creationId xmlns:a16="http://schemas.microsoft.com/office/drawing/2014/main" id="{50B7A38E-C21A-D94F-BD83-5F6AF439BCA5}"/>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22530" name="投影片編號版面配置區 4">
            <a:extLst>
              <a:ext uri="{FF2B5EF4-FFF2-40B4-BE49-F238E27FC236}">
                <a16:creationId xmlns:a16="http://schemas.microsoft.com/office/drawing/2014/main" id="{CAD8ECA4-9E5D-E84A-93E6-BC33516BBE03}"/>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99CDAB86-E698-1147-A13E-8BE36759A583}" type="slidenum">
              <a:rPr lang="zh-TW" altLang="en-US" sz="1200">
                <a:solidFill>
                  <a:srgbClr val="5F5F5F"/>
                </a:solidFill>
              </a:rPr>
              <a:pPr>
                <a:lnSpc>
                  <a:spcPct val="100000"/>
                </a:lnSpc>
                <a:spcBef>
                  <a:spcPct val="0"/>
                </a:spcBef>
                <a:spcAft>
                  <a:spcPct val="0"/>
                </a:spcAft>
                <a:buClrTx/>
                <a:buSzTx/>
                <a:buFontTx/>
                <a:buNone/>
              </a:pPr>
              <a:t>8</a:t>
            </a:fld>
            <a:endParaRPr lang="en-US" altLang="zh-TW" sz="1200">
              <a:solidFill>
                <a:srgbClr val="5F5F5F"/>
              </a:solidFill>
            </a:endParaRPr>
          </a:p>
        </p:txBody>
      </p:sp>
      <p:sp>
        <p:nvSpPr>
          <p:cNvPr id="22531" name="Rectangle 2">
            <a:extLst>
              <a:ext uri="{FF2B5EF4-FFF2-40B4-BE49-F238E27FC236}">
                <a16:creationId xmlns:a16="http://schemas.microsoft.com/office/drawing/2014/main" id="{0679FDB8-44A6-A44F-92BD-1CCC40B3C24D}"/>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Related Courses</a:t>
            </a:r>
          </a:p>
        </p:txBody>
      </p:sp>
      <p:sp>
        <p:nvSpPr>
          <p:cNvPr id="22532" name="Rectangle 3">
            <a:extLst>
              <a:ext uri="{FF2B5EF4-FFF2-40B4-BE49-F238E27FC236}">
                <a16:creationId xmlns:a16="http://schemas.microsoft.com/office/drawing/2014/main" id="{F50779F7-D7D2-8347-805C-2FF28478B804}"/>
              </a:ext>
            </a:extLst>
          </p:cNvPr>
          <p:cNvSpPr>
            <a:spLocks noGrp="1" noChangeArrowheads="1"/>
          </p:cNvSpPr>
          <p:nvPr>
            <p:ph type="body" idx="1"/>
          </p:nvPr>
        </p:nvSpPr>
        <p:spPr/>
        <p:txBody>
          <a:bodyPr/>
          <a:lstStyle/>
          <a:p>
            <a:pPr eaLnBrk="1" hangingPunct="1"/>
            <a:r>
              <a:rPr lang="en-US" altLang="zh-TW">
                <a:ea typeface="新細明體" panose="02020500000000000000" pitchFamily="18" charset="-120"/>
              </a:rPr>
              <a:t>Computer animation and special effects</a:t>
            </a:r>
          </a:p>
          <a:p>
            <a:pPr eaLnBrk="1" hangingPunct="1"/>
            <a:r>
              <a:rPr lang="en-US" altLang="zh-TW">
                <a:ea typeface="新細明體" panose="02020500000000000000" pitchFamily="18" charset="-120"/>
              </a:rPr>
              <a:t>3D game programming</a:t>
            </a:r>
          </a:p>
          <a:p>
            <a:pPr eaLnBrk="1" hangingPunct="1"/>
            <a:r>
              <a:rPr lang="en-US" altLang="zh-TW">
                <a:ea typeface="新細明體" panose="02020500000000000000" pitchFamily="18" charset="-120"/>
              </a:rPr>
              <a:t>Real-time rendering</a:t>
            </a:r>
          </a:p>
          <a:p>
            <a:pPr eaLnBrk="1" hangingPunct="1"/>
            <a:r>
              <a:rPr lang="en-US" altLang="zh-TW">
                <a:ea typeface="新細明體" panose="02020500000000000000" pitchFamily="18" charset="-120"/>
              </a:rPr>
              <a:t>Image-based modeling and rendering</a:t>
            </a:r>
          </a:p>
          <a:p>
            <a:pPr eaLnBrk="1" hangingPunct="1"/>
            <a:r>
              <a:rPr lang="en-US" altLang="zh-TW">
                <a:ea typeface="新細明體" panose="02020500000000000000" pitchFamily="18" charset="-120"/>
              </a:rPr>
              <a:t>Texturing techniques</a:t>
            </a:r>
          </a:p>
          <a:p>
            <a:pPr eaLnBrk="1" hangingPunct="1"/>
            <a:r>
              <a:rPr lang="en-US" altLang="zh-TW">
                <a:ea typeface="新細明體" panose="02020500000000000000" pitchFamily="18" charset="-120"/>
              </a:rPr>
              <a:t>Image processing</a:t>
            </a:r>
          </a:p>
          <a:p>
            <a:pPr eaLnBrk="1" hangingPunct="1"/>
            <a:r>
              <a:rPr lang="en-US" altLang="zh-TW">
                <a:ea typeface="新細明體" panose="02020500000000000000" pitchFamily="18" charset="-120"/>
              </a:rPr>
              <a:t>Computer vision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頁尾版面配置區 3">
            <a:extLst>
              <a:ext uri="{FF2B5EF4-FFF2-40B4-BE49-F238E27FC236}">
                <a16:creationId xmlns:a16="http://schemas.microsoft.com/office/drawing/2014/main" id="{03A90AA5-E360-7747-9DF7-70A6D4384798}"/>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r>
              <a:rPr lang="en-US" altLang="zh-TW" sz="1200">
                <a:solidFill>
                  <a:srgbClr val="5F5F5F"/>
                </a:solidFill>
                <a:ea typeface="新細明體" panose="02020500000000000000" pitchFamily="18" charset="-120"/>
              </a:rPr>
              <a:t>ILE5014 Computer Graphics 22F</a:t>
            </a:r>
          </a:p>
        </p:txBody>
      </p:sp>
      <p:sp>
        <p:nvSpPr>
          <p:cNvPr id="23554" name="投影片編號版面配置區 4">
            <a:extLst>
              <a:ext uri="{FF2B5EF4-FFF2-40B4-BE49-F238E27FC236}">
                <a16:creationId xmlns:a16="http://schemas.microsoft.com/office/drawing/2014/main" id="{9C8025E4-4622-7741-A2E5-5CDC2F62D1E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10000"/>
              </a:lnSpc>
              <a:spcBef>
                <a:spcPts val="600"/>
              </a:spcBef>
              <a:spcAft>
                <a:spcPts val="600"/>
              </a:spcAft>
              <a:buClr>
                <a:srgbClr val="FF9900"/>
              </a:buClr>
              <a:buSzPct val="110000"/>
              <a:buChar char="•"/>
              <a:defRPr sz="3100">
                <a:solidFill>
                  <a:schemeClr val="tx2"/>
                </a:solidFill>
                <a:latin typeface="Arial" panose="020B0604020202020204" pitchFamily="34" charset="0"/>
              </a:defRPr>
            </a:lvl1pPr>
            <a:lvl2pPr marL="742950" indent="-285750">
              <a:lnSpc>
                <a:spcPct val="110000"/>
              </a:lnSpc>
              <a:spcBef>
                <a:spcPts val="600"/>
              </a:spcBef>
              <a:spcAft>
                <a:spcPts val="600"/>
              </a:spcAft>
              <a:buClr>
                <a:srgbClr val="FF9900"/>
              </a:buClr>
              <a:buSzPct val="110000"/>
              <a:buFont typeface="Arial" panose="020B0604020202020204" pitchFamily="34" charset="0"/>
              <a:buChar char="–"/>
              <a:defRPr sz="2600">
                <a:solidFill>
                  <a:schemeClr val="tx2"/>
                </a:solidFill>
                <a:latin typeface="Arial" panose="020B0604020202020204" pitchFamily="34" charset="0"/>
              </a:defRPr>
            </a:lvl2pPr>
            <a:lvl3pPr marL="1143000" indent="-228600">
              <a:lnSpc>
                <a:spcPct val="110000"/>
              </a:lnSpc>
              <a:spcBef>
                <a:spcPts val="600"/>
              </a:spcBef>
              <a:spcAft>
                <a:spcPts val="600"/>
              </a:spcAft>
              <a:buClr>
                <a:srgbClr val="FF9900"/>
              </a:buClr>
              <a:buSzPct val="110000"/>
              <a:buChar char="•"/>
              <a:defRPr sz="2100">
                <a:solidFill>
                  <a:schemeClr val="tx2"/>
                </a:solidFill>
                <a:latin typeface="Arial" panose="020B0604020202020204" pitchFamily="34" charset="0"/>
              </a:defRPr>
            </a:lvl3pPr>
            <a:lvl4pPr marL="16002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4pPr>
            <a:lvl5pPr marL="2057400" indent="-22860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5pPr>
            <a:lvl6pPr marL="25146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6pPr>
            <a:lvl7pPr marL="29718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7pPr>
            <a:lvl8pPr marL="34290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8pPr>
            <a:lvl9pPr marL="3886200" indent="-228600" eaLnBrk="0" fontAlgn="base" hangingPunct="0">
              <a:lnSpc>
                <a:spcPct val="110000"/>
              </a:lnSpc>
              <a:spcBef>
                <a:spcPts val="600"/>
              </a:spcBef>
              <a:spcAft>
                <a:spcPts val="600"/>
              </a:spcAft>
              <a:buClr>
                <a:srgbClr val="FF9900"/>
              </a:buClr>
              <a:buSzPct val="110000"/>
              <a:buFont typeface="Arial" panose="020B0604020202020204" pitchFamily="34" charset="0"/>
              <a:buChar char="›"/>
              <a:defRPr sz="2000">
                <a:solidFill>
                  <a:schemeClr val="tx2"/>
                </a:solidFill>
                <a:latin typeface="Arial" panose="020B0604020202020204" pitchFamily="34" charset="0"/>
              </a:defRPr>
            </a:lvl9pPr>
          </a:lstStyle>
          <a:p>
            <a:pPr>
              <a:lnSpc>
                <a:spcPct val="100000"/>
              </a:lnSpc>
              <a:spcBef>
                <a:spcPct val="0"/>
              </a:spcBef>
              <a:spcAft>
                <a:spcPct val="0"/>
              </a:spcAft>
              <a:buClrTx/>
              <a:buSzTx/>
              <a:buFontTx/>
              <a:buNone/>
            </a:pPr>
            <a:fld id="{D3CBFB60-B0C1-3A4B-B588-7A2C25F0709D}" type="slidenum">
              <a:rPr lang="zh-TW" altLang="en-US" sz="1200">
                <a:solidFill>
                  <a:srgbClr val="5F5F5F"/>
                </a:solidFill>
              </a:rPr>
              <a:pPr>
                <a:lnSpc>
                  <a:spcPct val="100000"/>
                </a:lnSpc>
                <a:spcBef>
                  <a:spcPct val="0"/>
                </a:spcBef>
                <a:spcAft>
                  <a:spcPct val="0"/>
                </a:spcAft>
                <a:buClrTx/>
                <a:buSzTx/>
                <a:buFontTx/>
                <a:buNone/>
              </a:pPr>
              <a:t>9</a:t>
            </a:fld>
            <a:endParaRPr lang="en-US" altLang="zh-TW" sz="1200">
              <a:solidFill>
                <a:srgbClr val="5F5F5F"/>
              </a:solidFill>
            </a:endParaRPr>
          </a:p>
        </p:txBody>
      </p:sp>
      <p:sp>
        <p:nvSpPr>
          <p:cNvPr id="23555" name="Rectangle 2">
            <a:extLst>
              <a:ext uri="{FF2B5EF4-FFF2-40B4-BE49-F238E27FC236}">
                <a16:creationId xmlns:a16="http://schemas.microsoft.com/office/drawing/2014/main" id="{BE0A5AD3-8ABD-9042-8BA1-FEA0F815DA86}"/>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Administration</a:t>
            </a:r>
          </a:p>
        </p:txBody>
      </p:sp>
      <p:sp>
        <p:nvSpPr>
          <p:cNvPr id="12293" name="Rectangle 3">
            <a:extLst>
              <a:ext uri="{FF2B5EF4-FFF2-40B4-BE49-F238E27FC236}">
                <a16:creationId xmlns:a16="http://schemas.microsoft.com/office/drawing/2014/main" id="{402FE8F7-74B6-A14F-8FD5-FAA27482E3FF}"/>
              </a:ext>
            </a:extLst>
          </p:cNvPr>
          <p:cNvSpPr>
            <a:spLocks noGrp="1" noChangeArrowheads="1"/>
          </p:cNvSpPr>
          <p:nvPr>
            <p:ph type="body" idx="1"/>
          </p:nvPr>
        </p:nvSpPr>
        <p:spPr/>
        <p:txBody>
          <a:bodyPr/>
          <a:lstStyle/>
          <a:p>
            <a:pPr eaLnBrk="1" hangingPunct="1">
              <a:defRPr/>
            </a:pPr>
            <a:r>
              <a:rPr kumimoji="1" lang="en-US" altLang="zh-TW" sz="2800" dirty="0">
                <a:ea typeface="新細明體" panose="02020500000000000000" pitchFamily="18" charset="-120"/>
              </a:rPr>
              <a:t>Office hours: Tue 10:00 — 11:00 AM</a:t>
            </a:r>
          </a:p>
          <a:p>
            <a:pPr eaLnBrk="1" hangingPunct="1">
              <a:defRPr/>
            </a:pPr>
            <a:r>
              <a:rPr kumimoji="1" lang="en-US" altLang="zh-TW" sz="2800" dirty="0">
                <a:ea typeface="新細明體" panose="02020500000000000000" pitchFamily="18" charset="-120"/>
              </a:rPr>
              <a:t>Course web: E3 </a:t>
            </a:r>
            <a:r>
              <a:rPr kumimoji="1" lang="en-US" altLang="zh-TW" sz="2800" dirty="0">
                <a:ea typeface="新細明體" panose="02020500000000000000" pitchFamily="18" charset="-120"/>
                <a:hlinkClick r:id="rId2"/>
              </a:rPr>
              <a:t>http://e3new.nctu.edu.tw/</a:t>
            </a:r>
            <a:endParaRPr kumimoji="1" lang="en-US" altLang="zh-TW" sz="2800" dirty="0">
              <a:ea typeface="新細明體" panose="02020500000000000000" pitchFamily="18" charset="-120"/>
            </a:endParaRPr>
          </a:p>
          <a:p>
            <a:pPr lvl="1" eaLnBrk="1" hangingPunct="1">
              <a:defRPr/>
            </a:pPr>
            <a:r>
              <a:rPr lang="en-US" altLang="zh-TW" sz="2400" dirty="0">
                <a:ea typeface="新細明體" panose="02020500000000000000" pitchFamily="18" charset="-120"/>
              </a:rPr>
              <a:t>contact us if you cannot access the web</a:t>
            </a:r>
          </a:p>
          <a:p>
            <a:pPr lvl="1" eaLnBrk="1" hangingPunct="1">
              <a:defRPr/>
            </a:pPr>
            <a:r>
              <a:rPr lang="en-US" altLang="zh-TW" sz="2400" dirty="0">
                <a:ea typeface="新細明體" panose="02020500000000000000" pitchFamily="18" charset="-120"/>
              </a:rPr>
              <a:t>My email: </a:t>
            </a:r>
            <a:r>
              <a:rPr lang="en-US" altLang="zh-TW" sz="2400" dirty="0">
                <a:ea typeface="新細明體" panose="02020500000000000000" pitchFamily="18" charset="-120"/>
                <a:hlinkClick r:id="rId3"/>
              </a:rPr>
              <a:t>wclin@cs.nctu.edu.tw</a:t>
            </a:r>
            <a:endParaRPr lang="en-US" altLang="zh-TW" sz="2400" dirty="0">
              <a:ea typeface="新細明體" panose="02020500000000000000" pitchFamily="18" charset="-120"/>
            </a:endParaRPr>
          </a:p>
          <a:p>
            <a:pPr eaLnBrk="1" hangingPunct="1">
              <a:defRPr/>
            </a:pPr>
            <a:r>
              <a:rPr lang="en-US" altLang="zh-TW" sz="2900" dirty="0">
                <a:ea typeface="新細明體" panose="02020500000000000000" pitchFamily="18" charset="-120"/>
              </a:rPr>
              <a:t>Teaching Assistants</a:t>
            </a:r>
          </a:p>
          <a:p>
            <a:pPr lvl="1" eaLnBrk="1" hangingPunct="1">
              <a:defRPr/>
            </a:pPr>
            <a:r>
              <a:rPr lang="zh-TW" altLang="en-US" dirty="0">
                <a:latin typeface="標楷體" panose="02010601000101010101" pitchFamily="2" charset="-120"/>
                <a:ea typeface="標楷體" panose="02010601000101010101" pitchFamily="2" charset="-120"/>
              </a:rPr>
              <a:t>李一凡 </a:t>
            </a:r>
            <a:r>
              <a:rPr lang="en" altLang="zh-TW" dirty="0"/>
              <a:t> </a:t>
            </a:r>
            <a:r>
              <a:rPr lang="en" altLang="zh-TW" sz="2400" dirty="0">
                <a:hlinkClick r:id="rId4"/>
              </a:rPr>
              <a:t>louis890404@gmail.com</a:t>
            </a:r>
            <a:endParaRPr lang="en-US" altLang="zh-TW" sz="2400" dirty="0">
              <a:latin typeface="標楷體" panose="02010601000101010101" pitchFamily="2" charset="-120"/>
              <a:ea typeface="標楷體" panose="02010601000101010101" pitchFamily="2" charset="-120"/>
            </a:endParaRPr>
          </a:p>
          <a:p>
            <a:pPr lvl="1" eaLnBrk="1" hangingPunct="1">
              <a:defRPr/>
            </a:pPr>
            <a:r>
              <a:rPr lang="zh-TW" altLang="en-US" dirty="0">
                <a:latin typeface="標楷體" panose="02010601000101010101" pitchFamily="2" charset="-120"/>
                <a:ea typeface="標楷體" panose="02010601000101010101" pitchFamily="2" charset="-120"/>
              </a:rPr>
              <a:t>成文瑄 </a:t>
            </a:r>
            <a:r>
              <a:rPr lang="en" altLang="zh-TW" sz="2400" dirty="0">
                <a:hlinkClick r:id="rId5"/>
              </a:rPr>
              <a:t>wenxuan1125@gmail.com</a:t>
            </a:r>
            <a:endParaRPr lang="en-US" altLang="zh-TW" sz="2400" dirty="0">
              <a:latin typeface="標楷體" panose="02010601000101010101" pitchFamily="2" charset="-120"/>
              <a:ea typeface="標楷體" panose="02010601000101010101" pitchFamily="2" charset="-120"/>
            </a:endParaRPr>
          </a:p>
          <a:p>
            <a:pPr lvl="1" eaLnBrk="1" hangingPunct="1">
              <a:defRPr/>
            </a:pPr>
            <a:r>
              <a:rPr lang="zh-TW" altLang="en-US" dirty="0">
                <a:latin typeface="標楷體" panose="02010601000101010101" pitchFamily="2" charset="-120"/>
                <a:ea typeface="標楷體" panose="02010601000101010101" pitchFamily="2" charset="-120"/>
              </a:rPr>
              <a:t>田竹穎 </a:t>
            </a:r>
            <a:r>
              <a:rPr lang="en" altLang="zh-TW" sz="2400" dirty="0">
                <a:hlinkClick r:id="rId6"/>
              </a:rPr>
              <a:t>qaz849030@gmail.com</a:t>
            </a:r>
            <a:endParaRPr lang="en-US" altLang="zh-TW" sz="2400" dirty="0">
              <a:ea typeface="新細明體" panose="02020500000000000000" pitchFamily="18" charset="-120"/>
            </a:endParaRPr>
          </a:p>
          <a:p>
            <a:pPr lvl="1" eaLnBrk="1" hangingPunct="1">
              <a:defRPr/>
            </a:pPr>
            <a:endParaRPr lang="en-US" altLang="zh-TW" dirty="0">
              <a:ea typeface="新細明體" panose="02020500000000000000" pitchFamily="18" charset="-120"/>
            </a:endParaRPr>
          </a:p>
          <a:p>
            <a:pPr lvl="1" eaLnBrk="1" hangingPunct="1">
              <a:defRPr/>
            </a:pPr>
            <a:endParaRPr lang="en-US" altLang="zh-TW" sz="1700" dirty="0">
              <a:ea typeface="新細明體" panose="02020500000000000000" pitchFamily="18" charset="-120"/>
            </a:endParaRPr>
          </a:p>
        </p:txBody>
      </p:sp>
    </p:spTree>
  </p:cSld>
  <p:clrMapOvr>
    <a:masterClrMapping/>
  </p:clrMapOvr>
</p:sld>
</file>

<file path=ppt/theme/theme1.xml><?xml version="1.0" encoding="utf-8"?>
<a:theme xmlns:a="http://schemas.openxmlformats.org/drawingml/2006/main" name="Custom Design">
  <a:themeElements>
    <a:clrScheme name="Custom Design 1">
      <a:dk1>
        <a:srgbClr val="993399"/>
      </a:dk1>
      <a:lt1>
        <a:srgbClr val="FFFFFF"/>
      </a:lt1>
      <a:dk2>
        <a:srgbClr val="000000"/>
      </a:dk2>
      <a:lt2>
        <a:srgbClr val="FFFFFF"/>
      </a:lt2>
      <a:accent1>
        <a:srgbClr val="FF6633"/>
      </a:accent1>
      <a:accent2>
        <a:srgbClr val="B9D300"/>
      </a:accent2>
      <a:accent3>
        <a:srgbClr val="AAAAAA"/>
      </a:accent3>
      <a:accent4>
        <a:srgbClr val="DADADA"/>
      </a:accent4>
      <a:accent5>
        <a:srgbClr val="FFB8AD"/>
      </a:accent5>
      <a:accent6>
        <a:srgbClr val="A7BF00"/>
      </a:accent6>
      <a:hlink>
        <a:srgbClr val="62BD19"/>
      </a:hlink>
      <a:folHlink>
        <a:srgbClr val="99339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993399"/>
        </a:dk1>
        <a:lt1>
          <a:srgbClr val="FFFFFF"/>
        </a:lt1>
        <a:dk2>
          <a:srgbClr val="000000"/>
        </a:dk2>
        <a:lt2>
          <a:srgbClr val="FFFFFF"/>
        </a:lt2>
        <a:accent1>
          <a:srgbClr val="FF6633"/>
        </a:accent1>
        <a:accent2>
          <a:srgbClr val="B9D300"/>
        </a:accent2>
        <a:accent3>
          <a:srgbClr val="AAAAAA"/>
        </a:accent3>
        <a:accent4>
          <a:srgbClr val="DADADA"/>
        </a:accent4>
        <a:accent5>
          <a:srgbClr val="FFB8AD"/>
        </a:accent5>
        <a:accent6>
          <a:srgbClr val="A7BF00"/>
        </a:accent6>
        <a:hlink>
          <a:srgbClr val="62BD19"/>
        </a:hlink>
        <a:folHlink>
          <a:srgbClr val="9933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9666</TotalTime>
  <Words>1527</Words>
  <Application>Microsoft Macintosh PowerPoint</Application>
  <PresentationFormat>如螢幕大小 (4:3)</PresentationFormat>
  <Paragraphs>223</Paragraphs>
  <Slides>30</Slides>
  <Notes>7</Notes>
  <HiddenSlides>0</HiddenSlides>
  <MMClips>2</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30</vt:i4>
      </vt:variant>
    </vt:vector>
  </HeadingPairs>
  <TitlesOfParts>
    <vt:vector size="34" baseType="lpstr">
      <vt:lpstr>標楷體</vt:lpstr>
      <vt:lpstr>Arial</vt:lpstr>
      <vt:lpstr>Tahoma</vt:lpstr>
      <vt:lpstr>Custom Design</vt:lpstr>
      <vt:lpstr>Computer Graphics</vt:lpstr>
      <vt:lpstr>Course Goal</vt:lpstr>
      <vt:lpstr>Course Outline—Fundamentals</vt:lpstr>
      <vt:lpstr>Course Outline—Intermediate/Advanced</vt:lpstr>
      <vt:lpstr>No Textbook </vt:lpstr>
      <vt:lpstr>References</vt:lpstr>
      <vt:lpstr>Major CG Conferences and Journals </vt:lpstr>
      <vt:lpstr>Related Courses</vt:lpstr>
      <vt:lpstr>Administration</vt:lpstr>
      <vt:lpstr>Grading</vt:lpstr>
      <vt:lpstr>Late and Cheating Policies</vt:lpstr>
      <vt:lpstr>Any question?</vt:lpstr>
      <vt:lpstr>What is computer graphics?</vt:lpstr>
      <vt:lpstr>Luxo Jr.</vt:lpstr>
      <vt:lpstr>How are images generated?</vt:lpstr>
      <vt:lpstr>Areas of computer graphics</vt:lpstr>
      <vt:lpstr>Applications of Computer Graphics</vt:lpstr>
      <vt:lpstr>Film Special Effects: Avatar</vt:lpstr>
      <vt:lpstr>PowerPoint 簡報</vt:lpstr>
      <vt:lpstr>Games (real-time rendering)</vt:lpstr>
      <vt:lpstr>Games</vt:lpstr>
      <vt:lpstr>Simulation / Virtual Reality (VR)</vt:lpstr>
      <vt:lpstr>Physics-based Simulation</vt:lpstr>
      <vt:lpstr>Physics-based Simulation</vt:lpstr>
      <vt:lpstr>3D Printing/Fabrications  </vt:lpstr>
      <vt:lpstr>Musculotendon Simulation of Hand  </vt:lpstr>
      <vt:lpstr>Medical Imaging </vt:lpstr>
      <vt:lpstr>Scientific Visualization</vt:lpstr>
      <vt:lpstr>Human Computer Interaction</vt:lpstr>
      <vt:lpstr>More beyond you thought...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Microsoft Office User</cp:lastModifiedBy>
  <cp:revision>381</cp:revision>
  <dcterms:created xsi:type="dcterms:W3CDTF">2003-01-26T07:16:40Z</dcterms:created>
  <dcterms:modified xsi:type="dcterms:W3CDTF">2022-09-12T04:36:36Z</dcterms:modified>
</cp:coreProperties>
</file>